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02" r:id="rId2"/>
  </p:sldMasterIdLst>
  <p:notesMasterIdLst>
    <p:notesMasterId r:id="rId11"/>
  </p:notesMasterIdLst>
  <p:sldIdLst>
    <p:sldId id="266" r:id="rId3"/>
    <p:sldId id="269" r:id="rId4"/>
    <p:sldId id="258" r:id="rId5"/>
    <p:sldId id="257" r:id="rId6"/>
    <p:sldId id="270" r:id="rId7"/>
    <p:sldId id="265" r:id="rId8"/>
    <p:sldId id="267"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6427" autoAdjust="0"/>
  </p:normalViewPr>
  <p:slideViewPr>
    <p:cSldViewPr snapToGrid="0">
      <p:cViewPr varScale="1">
        <p:scale>
          <a:sx n="59" d="100"/>
          <a:sy n="59" d="100"/>
        </p:scale>
        <p:origin x="216" y="9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BulletTimelineColorVariant1">
  <dgm:title val="Bullet Timeline Color Variant 1"/>
  <dgm:desc val="Bullet Timeline Color Variant 1"/>
  <dgm:catLst>
    <dgm:cat type="Other" pri="2"/>
  </dgm:catLst>
  <dgm:styleLbl name="node0">
    <dgm:fillClrLst meth="repeat">
      <a:schemeClr val="dk1"/>
    </dgm:fillClrLst>
    <dgm:linClrLst meth="repeat">
      <a:schemeClr val="lt1"/>
    </dgm:linClrLst>
    <dgm:effectClrLst/>
    <dgm:txLinClrLst/>
    <dgm:txFillClrLst/>
    <dgm:txEffectClrLst/>
  </dgm:styleLbl>
  <dgm:styleLbl name="node1">
    <dgm:fillClrLst meth="repeat">
      <a:schemeClr val="dk1"/>
    </dgm:fillClrLst>
    <dgm:linClrLst meth="repeat">
      <a:schemeClr val="lt1"/>
    </dgm:linClrLst>
    <dgm:effectClrLst/>
    <dgm:txLinClrLst/>
    <dgm:txFillClrLst/>
    <dgm:txEffectClrLst/>
  </dgm:styleLbl>
  <dgm:styleLbl name="alignNode1">
    <dgm:fillClrLst meth="repeat">
      <a:schemeClr val="dk1"/>
    </dgm:fillClrLst>
    <dgm:linClrLst meth="repeat">
      <a:schemeClr val="dk1"/>
    </dgm:linClrLst>
    <dgm:effectClrLst/>
    <dgm:txLinClrLst/>
    <dgm:txFillClrLst/>
    <dgm:txEffectClrLst/>
  </dgm:styleLbl>
  <dgm:styleLbl name="lnNode1">
    <dgm:fillClrLst meth="repeat">
      <a:schemeClr val="dk1"/>
    </dgm:fillClrLst>
    <dgm:linClrLst meth="repeat">
      <a:schemeClr val="lt1"/>
    </dgm:linClrLst>
    <dgm:effectClrLst/>
    <dgm:txLinClrLst/>
    <dgm:txFillClrLst/>
    <dgm:txEffectClrLst/>
  </dgm:styleLbl>
  <dgm:styleLbl name="vennNode1">
    <dgm:fillClrLst meth="repeat">
      <a:schemeClr val="dk1">
        <a:alpha val="50000"/>
      </a:schemeClr>
    </dgm:fillClrLst>
    <dgm:linClrLst meth="repeat">
      <a:schemeClr val="lt1"/>
    </dgm:linClrLst>
    <dgm:effectClrLst/>
    <dgm:txLinClrLst/>
    <dgm:txFillClrLst/>
    <dgm:txEffectClrLst/>
  </dgm:styleLbl>
  <dgm:styleLbl name="node2">
    <dgm:fillClrLst meth="repeat">
      <a:schemeClr val="accent1">
        <a:lumMod val="20000"/>
        <a:lumOff val="80000"/>
      </a:schemeClr>
    </dgm:fillClrLst>
    <dgm:linClrLst meth="repeat">
      <a:schemeClr val="tx1"/>
    </dgm:linClrLst>
    <dgm:effectClrLst/>
    <dgm:txLinClrLst/>
    <dgm:txFillClrLst/>
    <dgm:txEffectClrLst/>
  </dgm:styleLbl>
  <dgm:styleLbl name="node3">
    <dgm:fillClrLst meth="repeat">
      <a:schemeClr val="dk1"/>
    </dgm:fillClrLst>
    <dgm:linClrLst meth="repeat">
      <a:schemeClr val="lt1"/>
    </dgm:linClrLst>
    <dgm:effectClrLst/>
    <dgm:txLinClrLst/>
    <dgm:txFillClrLst/>
    <dgm:txEffectClrLst/>
  </dgm:styleLbl>
  <dgm:styleLbl name="node4">
    <dgm:fillClrLst meth="repeat">
      <a:schemeClr val="dk1"/>
    </dgm:fillClrLst>
    <dgm:linClrLst meth="repeat">
      <a:schemeClr val="lt1"/>
    </dgm:linClrLst>
    <dgm:effectClrLst/>
    <dgm:txLinClrLst/>
    <dgm:txFillClrLst/>
    <dgm:txEffectClrLst/>
  </dgm:styleLbl>
  <dgm:styleLbl name="fgImgPlace1">
    <dgm:fillClrLst meth="repeat">
      <a:schemeClr val="dk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dk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dk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a:tint val="50000"/>
      </a:schemeClr>
    </dgm:linClrLst>
    <dgm:effectClrLst/>
    <dgm:txLinClrLst/>
    <dgm:txFillClrLst meth="repeat">
      <a:schemeClr val="tx1"/>
    </dgm:txFillClrLst>
    <dgm:txEffectClrLst/>
  </dgm:styleLbl>
  <dgm:styleLbl name="asst0">
    <dgm:fillClrLst meth="repeat">
      <a:schemeClr val="dk1"/>
    </dgm:fillClrLst>
    <dgm:linClrLst meth="repeat">
      <a:schemeClr val="lt1"/>
    </dgm:linClrLst>
    <dgm:effectClrLst/>
    <dgm:txLinClrLst/>
    <dgm:txFillClrLst/>
    <dgm:txEffectClrLst/>
  </dgm:styleLbl>
  <dgm:styleLbl name="asst1">
    <dgm:fillClrLst meth="repeat">
      <a:schemeClr val="dk1"/>
    </dgm:fillClrLst>
    <dgm:linClrLst meth="repeat">
      <a:schemeClr val="lt1"/>
    </dgm:linClrLst>
    <dgm:effectClrLst/>
    <dgm:txLinClrLst/>
    <dgm:txFillClrLst/>
    <dgm:txEffectClrLst/>
  </dgm:styleLbl>
  <dgm:styleLbl name="asst2">
    <dgm:fillClrLst meth="repeat">
      <a:schemeClr val="dk1"/>
    </dgm:fillClrLst>
    <dgm:linClrLst meth="repeat">
      <a:schemeClr val="lt1"/>
    </dgm:linClrLst>
    <dgm:effectClrLst/>
    <dgm:txLinClrLst/>
    <dgm:txFillClrLst/>
    <dgm:txEffectClrLst/>
  </dgm:styleLbl>
  <dgm:styleLbl name="asst3">
    <dgm:fillClrLst meth="repeat">
      <a:schemeClr val="dk1"/>
    </dgm:fillClrLst>
    <dgm:linClrLst meth="repeat">
      <a:schemeClr val="lt1"/>
    </dgm:linClrLst>
    <dgm:effectClrLst/>
    <dgm:txLinClrLst/>
    <dgm:txFillClrLst/>
    <dgm:txEffectClrLst/>
  </dgm:styleLbl>
  <dgm:styleLbl name="asst4">
    <dgm:fillClrLst meth="repeat">
      <a:schemeClr val="dk1"/>
    </dgm:fillClrLst>
    <dgm:linClrLst meth="repeat">
      <a:schemeClr val="lt1"/>
    </dgm:linClrLst>
    <dgm:effectClrLst/>
    <dgm:txLinClrLst/>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meth="repeat">
      <a:schemeClr val="lt1"/>
    </dgm:txFillClrLst>
    <dgm:txEffectClrLst/>
  </dgm:styleLbl>
  <dgm:styleLbl name="parChTrans2D2">
    <dgm:fillClrLst meth="repeat">
      <a:schemeClr val="dk1"/>
    </dgm:fillClrLst>
    <dgm:linClrLst meth="repeat">
      <a:schemeClr val="dk1"/>
    </dgm:linClrLst>
    <dgm:effectClrLst/>
    <dgm:txLinClrLst/>
    <dgm:txFillClrLst meth="repeat">
      <a:schemeClr val="lt1"/>
    </dgm:txFillClrLst>
    <dgm:txEffectClrLst/>
  </dgm:styleLbl>
  <dgm:styleLbl name="parChTrans2D3">
    <dgm:fillClrLst meth="repeat">
      <a:schemeClr val="dk1"/>
    </dgm:fillClrLst>
    <dgm:linClrLst meth="repeat">
      <a:schemeClr val="dk1"/>
    </dgm:linClrLst>
    <dgm:effectClrLst/>
    <dgm:txLinClrLst/>
    <dgm:txFillClrLst meth="repeat">
      <a:schemeClr val="lt1"/>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dk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dk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dk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dk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dk1">
        <a:alpha val="90000"/>
        <a:tint val="40000"/>
      </a:schemeClr>
    </dgm:fillClrLst>
    <dgm:linClrLst meth="repeat">
      <a:schemeClr val="dk1">
        <a:alpha val="90000"/>
        <a:tint val="40000"/>
      </a:schemeClr>
    </dgm:linClrLst>
    <dgm:effectClrLst/>
    <dgm:txLinClrLst/>
    <dgm:txFillClrLst meth="repeat">
      <a:schemeClr val="dk1"/>
    </dgm:txFillClrLst>
    <dgm:txEffectClrLst/>
  </dgm:styleLbl>
  <dgm:styleLbl name="alignAccFollowNode1">
    <dgm:fillClrLst meth="repeat">
      <a:schemeClr val="dk1">
        <a:alpha val="90000"/>
        <a:tint val="40000"/>
      </a:schemeClr>
    </dgm:fillClrLst>
    <dgm:linClrLst meth="repeat">
      <a:schemeClr val="dk1">
        <a:alpha val="90000"/>
        <a:tint val="40000"/>
      </a:schemeClr>
    </dgm:linClrLst>
    <dgm:effectClrLst/>
    <dgm:txLinClrLst/>
    <dgm:txFillClrLst meth="repeat">
      <a:schemeClr val="dk1"/>
    </dgm:txFillClrLst>
    <dgm:txEffectClrLst/>
  </dgm:styleLbl>
  <dgm:styleLbl name="bgAccFollowNode1">
    <dgm:fillClrLst meth="repeat">
      <a:schemeClr val="dk1">
        <a:alpha val="90000"/>
        <a:tint val="40000"/>
      </a:schemeClr>
    </dgm:fillClrLst>
    <dgm:linClrLst meth="repeat">
      <a:schemeClr val="dk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dk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dk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dk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FE34F3-E7CC-4B8C-9AEB-239BEDD4E535}" type="doc">
      <dgm:prSet loTypeId="urn:microsoft.com/office/officeart/2024/3/layout/SimpleTimelineVariant1" loCatId="Timeline" qsTypeId="urn:microsoft.com/office/officeart/2005/8/quickstyle/simple1" qsCatId="simple" csTypeId="urn:microsoft.com/office/officeart/2005/8/colors/BulletTimelineColorVariant1" csCatId="other" phldr="1"/>
      <dgm:spPr/>
      <dgm:t>
        <a:bodyPr/>
        <a:lstStyle/>
        <a:p>
          <a:endParaRPr lang="en-GB"/>
        </a:p>
      </dgm:t>
    </dgm:pt>
    <dgm:pt modelId="{E4846373-8FE7-4297-A681-3BD036F7E57C}">
      <dgm:prSet/>
      <dgm:spPr/>
      <dgm:t>
        <a:bodyPr/>
        <a:lstStyle/>
        <a:p>
          <a:pPr>
            <a:defRPr b="1"/>
          </a:pPr>
          <a:r>
            <a:rPr lang="en-GB" dirty="0"/>
            <a:t>Accuracy</a:t>
          </a:r>
        </a:p>
      </dgm:t>
    </dgm:pt>
    <dgm:pt modelId="{23F65B17-E8BD-4E88-9D9B-F84AE414043C}" type="parTrans" cxnId="{8FE3C117-5CAD-46B7-8383-AD20C9BE4E31}">
      <dgm:prSet/>
      <dgm:spPr/>
      <dgm:t>
        <a:bodyPr/>
        <a:lstStyle/>
        <a:p>
          <a:endParaRPr lang="en-GB"/>
        </a:p>
      </dgm:t>
    </dgm:pt>
    <dgm:pt modelId="{4F5008A6-60BA-4A31-BEF0-0E3A701C892D}" type="sibTrans" cxnId="{8FE3C117-5CAD-46B7-8383-AD20C9BE4E31}">
      <dgm:prSet/>
      <dgm:spPr/>
      <dgm:t>
        <a:bodyPr/>
        <a:lstStyle/>
        <a:p>
          <a:endParaRPr lang="en-GB"/>
        </a:p>
      </dgm:t>
    </dgm:pt>
    <dgm:pt modelId="{079E002D-21EF-4940-85B6-C4399CADC05B}">
      <dgm:prSet/>
      <dgm:spPr/>
      <dgm:t>
        <a:bodyPr/>
        <a:lstStyle/>
        <a:p>
          <a:r>
            <a:rPr lang="en-GB" dirty="0"/>
            <a:t>Data correctly represents reality – </a:t>
          </a:r>
          <a:r>
            <a:rPr lang="en-GB" b="1" dirty="0"/>
            <a:t>Correct product prices across all channels.</a:t>
          </a:r>
        </a:p>
      </dgm:t>
    </dgm:pt>
    <dgm:pt modelId="{B62BF9A6-DA97-47B9-BF95-CFF43FF52FE4}" type="parTrans" cxnId="{053B075E-DF59-4502-B5FC-63F5EE0C5F6E}">
      <dgm:prSet/>
      <dgm:spPr/>
      <dgm:t>
        <a:bodyPr/>
        <a:lstStyle/>
        <a:p>
          <a:endParaRPr lang="en-GB"/>
        </a:p>
      </dgm:t>
    </dgm:pt>
    <dgm:pt modelId="{7260CDE6-5C5D-4576-ABF2-370608528634}" type="sibTrans" cxnId="{053B075E-DF59-4502-B5FC-63F5EE0C5F6E}">
      <dgm:prSet/>
      <dgm:spPr/>
      <dgm:t>
        <a:bodyPr/>
        <a:lstStyle/>
        <a:p>
          <a:endParaRPr lang="en-GB"/>
        </a:p>
      </dgm:t>
    </dgm:pt>
    <dgm:pt modelId="{BCCE959C-9E21-4FB0-BEB2-14BC4B3DA6C5}">
      <dgm:prSet/>
      <dgm:spPr/>
      <dgm:t>
        <a:bodyPr/>
        <a:lstStyle/>
        <a:p>
          <a:pPr>
            <a:defRPr b="1"/>
          </a:pPr>
          <a:r>
            <a:rPr lang="en-GB" dirty="0"/>
            <a:t>Timeliness </a:t>
          </a:r>
        </a:p>
      </dgm:t>
    </dgm:pt>
    <dgm:pt modelId="{DAEAB162-E6F7-45CA-AA05-1B62243D28A9}" type="parTrans" cxnId="{CB1D8975-DEAC-4D43-A14C-F2F8BF471D7E}">
      <dgm:prSet/>
      <dgm:spPr/>
      <dgm:t>
        <a:bodyPr/>
        <a:lstStyle/>
        <a:p>
          <a:endParaRPr lang="en-GB"/>
        </a:p>
      </dgm:t>
    </dgm:pt>
    <dgm:pt modelId="{1AF32006-8A4B-4E79-A561-EC4571BB4A24}" type="sibTrans" cxnId="{CB1D8975-DEAC-4D43-A14C-F2F8BF471D7E}">
      <dgm:prSet/>
      <dgm:spPr/>
      <dgm:t>
        <a:bodyPr/>
        <a:lstStyle/>
        <a:p>
          <a:endParaRPr lang="en-GB"/>
        </a:p>
      </dgm:t>
    </dgm:pt>
    <dgm:pt modelId="{25DBC315-904D-4A71-BF77-62D781A3BD48}">
      <dgm:prSet/>
      <dgm:spPr/>
      <dgm:t>
        <a:bodyPr/>
        <a:lstStyle/>
        <a:p>
          <a:r>
            <a:rPr lang="en-GB" dirty="0"/>
            <a:t>Data available when needed – </a:t>
          </a:r>
          <a:r>
            <a:rPr lang="en-GB" b="1" dirty="0"/>
            <a:t>Sales data updated daily.</a:t>
          </a:r>
        </a:p>
      </dgm:t>
    </dgm:pt>
    <dgm:pt modelId="{3EA0689E-0FD8-4C06-8BB4-E213C36BADBC}" type="parTrans" cxnId="{3593451D-2676-4E16-A9DE-AD6692A3C8A8}">
      <dgm:prSet/>
      <dgm:spPr/>
      <dgm:t>
        <a:bodyPr/>
        <a:lstStyle/>
        <a:p>
          <a:endParaRPr lang="en-GB"/>
        </a:p>
      </dgm:t>
    </dgm:pt>
    <dgm:pt modelId="{A16ED738-6915-4368-98CD-E5E4EBDB8711}" type="sibTrans" cxnId="{3593451D-2676-4E16-A9DE-AD6692A3C8A8}">
      <dgm:prSet/>
      <dgm:spPr/>
      <dgm:t>
        <a:bodyPr/>
        <a:lstStyle/>
        <a:p>
          <a:endParaRPr lang="en-GB"/>
        </a:p>
      </dgm:t>
    </dgm:pt>
    <dgm:pt modelId="{E17193C6-DBA3-4710-8CC9-8BCED75EC5B2}">
      <dgm:prSet/>
      <dgm:spPr/>
      <dgm:t>
        <a:bodyPr/>
        <a:lstStyle/>
        <a:p>
          <a:pPr>
            <a:defRPr b="1"/>
          </a:pPr>
          <a:r>
            <a:rPr lang="en-GB" dirty="0"/>
            <a:t>Completeness</a:t>
          </a:r>
        </a:p>
      </dgm:t>
    </dgm:pt>
    <dgm:pt modelId="{6953FE33-EF4B-49C0-BB57-E66D7586310B}" type="parTrans" cxnId="{4A1440A7-5B0E-4B4B-BC0B-49C1D0C87EFD}">
      <dgm:prSet/>
      <dgm:spPr/>
      <dgm:t>
        <a:bodyPr/>
        <a:lstStyle/>
        <a:p>
          <a:endParaRPr lang="en-GB"/>
        </a:p>
      </dgm:t>
    </dgm:pt>
    <dgm:pt modelId="{A48DEE7C-F0B6-4A6A-BB07-1856ED7745F3}" type="sibTrans" cxnId="{4A1440A7-5B0E-4B4B-BC0B-49C1D0C87EFD}">
      <dgm:prSet/>
      <dgm:spPr/>
      <dgm:t>
        <a:bodyPr/>
        <a:lstStyle/>
        <a:p>
          <a:endParaRPr lang="en-GB"/>
        </a:p>
      </dgm:t>
    </dgm:pt>
    <dgm:pt modelId="{6BD3C084-3FF4-4541-BC70-DDCD143FECB3}">
      <dgm:prSet/>
      <dgm:spPr/>
      <dgm:t>
        <a:bodyPr/>
        <a:lstStyle/>
        <a:p>
          <a:r>
            <a:rPr lang="en-GB"/>
            <a:t>Required fields populated – </a:t>
          </a:r>
          <a:r>
            <a:rPr lang="en-GB" b="1"/>
            <a:t>Customer profiles have emails and consent.</a:t>
          </a:r>
        </a:p>
      </dgm:t>
    </dgm:pt>
    <dgm:pt modelId="{9C0663F0-4B57-4034-A6E4-745576098D91}" type="parTrans" cxnId="{E68418A8-2E02-45CA-87F1-2657B3BB2367}">
      <dgm:prSet/>
      <dgm:spPr/>
      <dgm:t>
        <a:bodyPr/>
        <a:lstStyle/>
        <a:p>
          <a:endParaRPr lang="en-GB"/>
        </a:p>
      </dgm:t>
    </dgm:pt>
    <dgm:pt modelId="{91D4085A-4329-41E7-B9A8-090A15B26971}" type="sibTrans" cxnId="{E68418A8-2E02-45CA-87F1-2657B3BB2367}">
      <dgm:prSet/>
      <dgm:spPr/>
      <dgm:t>
        <a:bodyPr/>
        <a:lstStyle/>
        <a:p>
          <a:endParaRPr lang="en-GB"/>
        </a:p>
      </dgm:t>
    </dgm:pt>
    <dgm:pt modelId="{BAAB0C66-2167-469C-BACC-C063FA34B989}">
      <dgm:prSet/>
      <dgm:spPr/>
      <dgm:t>
        <a:bodyPr/>
        <a:lstStyle/>
        <a:p>
          <a:pPr>
            <a:defRPr b="1"/>
          </a:pPr>
          <a:r>
            <a:rPr lang="en-GB" dirty="0"/>
            <a:t>Validity</a:t>
          </a:r>
        </a:p>
      </dgm:t>
    </dgm:pt>
    <dgm:pt modelId="{7B5FAE85-C58B-4385-B479-471693933F04}" type="parTrans" cxnId="{EC65245F-9984-423F-8B55-E286B14313EB}">
      <dgm:prSet/>
      <dgm:spPr/>
      <dgm:t>
        <a:bodyPr/>
        <a:lstStyle/>
        <a:p>
          <a:endParaRPr lang="en-GB"/>
        </a:p>
      </dgm:t>
    </dgm:pt>
    <dgm:pt modelId="{24CEF518-40F4-4562-A7DD-885CBF1B63E1}" type="sibTrans" cxnId="{EC65245F-9984-423F-8B55-E286B14313EB}">
      <dgm:prSet/>
      <dgm:spPr/>
      <dgm:t>
        <a:bodyPr/>
        <a:lstStyle/>
        <a:p>
          <a:endParaRPr lang="en-GB"/>
        </a:p>
      </dgm:t>
    </dgm:pt>
    <dgm:pt modelId="{46E4D153-403C-413E-828C-383C074B7BB6}">
      <dgm:prSet/>
      <dgm:spPr/>
      <dgm:t>
        <a:bodyPr/>
        <a:lstStyle/>
        <a:p>
          <a:r>
            <a:rPr lang="en-GB" dirty="0"/>
            <a:t>Data follows defined rules – </a:t>
          </a:r>
          <a:r>
            <a:rPr lang="en-GB" b="1" dirty="0"/>
            <a:t>UK customers must have “UK” in their customer ID, like US customers.</a:t>
          </a:r>
        </a:p>
      </dgm:t>
    </dgm:pt>
    <dgm:pt modelId="{E88CD67C-D2F3-4035-8E06-8E205FE9E37A}" type="parTrans" cxnId="{641E2651-2787-493B-9954-12C3414ABC08}">
      <dgm:prSet/>
      <dgm:spPr/>
      <dgm:t>
        <a:bodyPr/>
        <a:lstStyle/>
        <a:p>
          <a:endParaRPr lang="en-GB"/>
        </a:p>
      </dgm:t>
    </dgm:pt>
    <dgm:pt modelId="{EACA1366-16D4-4E7A-ABB3-751372AB9766}" type="sibTrans" cxnId="{641E2651-2787-493B-9954-12C3414ABC08}">
      <dgm:prSet/>
      <dgm:spPr/>
      <dgm:t>
        <a:bodyPr/>
        <a:lstStyle/>
        <a:p>
          <a:endParaRPr lang="en-GB"/>
        </a:p>
      </dgm:t>
    </dgm:pt>
    <dgm:pt modelId="{A75ED3CA-F433-4F38-8EA2-DF434831EADE}">
      <dgm:prSet/>
      <dgm:spPr/>
      <dgm:t>
        <a:bodyPr/>
        <a:lstStyle/>
        <a:p>
          <a:pPr>
            <a:defRPr b="1"/>
          </a:pPr>
          <a:r>
            <a:rPr lang="en-GB" dirty="0"/>
            <a:t>Consistency</a:t>
          </a:r>
        </a:p>
      </dgm:t>
    </dgm:pt>
    <dgm:pt modelId="{6D9C7605-6CC4-472A-B476-2FB29E6B1A66}" type="parTrans" cxnId="{A5ED7E1C-568A-4CFD-ADD1-18363DBF72F7}">
      <dgm:prSet/>
      <dgm:spPr/>
      <dgm:t>
        <a:bodyPr/>
        <a:lstStyle/>
        <a:p>
          <a:endParaRPr lang="en-GB"/>
        </a:p>
      </dgm:t>
    </dgm:pt>
    <dgm:pt modelId="{7364F233-EC15-45F8-826B-4F34E657F831}" type="sibTrans" cxnId="{A5ED7E1C-568A-4CFD-ADD1-18363DBF72F7}">
      <dgm:prSet/>
      <dgm:spPr/>
      <dgm:t>
        <a:bodyPr/>
        <a:lstStyle/>
        <a:p>
          <a:endParaRPr lang="en-GB"/>
        </a:p>
      </dgm:t>
    </dgm:pt>
    <dgm:pt modelId="{04443AC3-3036-4129-B7A5-A41A0D760390}">
      <dgm:prSet/>
      <dgm:spPr/>
      <dgm:t>
        <a:bodyPr/>
        <a:lstStyle/>
        <a:p>
          <a:r>
            <a:rPr lang="en-GB" dirty="0"/>
            <a:t>Same data matches across systems – </a:t>
          </a:r>
          <a:r>
            <a:rPr lang="en-GB" b="1" dirty="0"/>
            <a:t>SKU IDs match Salesforce, Oracle ERP, Shopify, and Excel – reducing siloed systems.</a:t>
          </a:r>
        </a:p>
      </dgm:t>
    </dgm:pt>
    <dgm:pt modelId="{A75C6FF7-4D27-4968-AD7A-6482C726DBCC}" type="parTrans" cxnId="{188795B6-ACDD-42B6-A300-BE2FAC5C1DB4}">
      <dgm:prSet/>
      <dgm:spPr/>
      <dgm:t>
        <a:bodyPr/>
        <a:lstStyle/>
        <a:p>
          <a:endParaRPr lang="en-GB"/>
        </a:p>
      </dgm:t>
    </dgm:pt>
    <dgm:pt modelId="{798E1BA7-069C-432B-8120-86217248BF9B}" type="sibTrans" cxnId="{188795B6-ACDD-42B6-A300-BE2FAC5C1DB4}">
      <dgm:prSet/>
      <dgm:spPr/>
      <dgm:t>
        <a:bodyPr/>
        <a:lstStyle/>
        <a:p>
          <a:endParaRPr lang="en-GB"/>
        </a:p>
      </dgm:t>
    </dgm:pt>
    <dgm:pt modelId="{14A33B55-0F62-492F-9208-816ECE4A806C}">
      <dgm:prSet/>
      <dgm:spPr/>
      <dgm:t>
        <a:bodyPr/>
        <a:lstStyle/>
        <a:p>
          <a:pPr>
            <a:defRPr b="1"/>
          </a:pPr>
          <a:r>
            <a:rPr lang="en-GB" b="1" dirty="0"/>
            <a:t>Uniqueness  </a:t>
          </a:r>
        </a:p>
      </dgm:t>
    </dgm:pt>
    <dgm:pt modelId="{1338C7A9-0317-4DA9-9F4B-605A32A3FD38}" type="parTrans" cxnId="{0078384D-D6D0-4256-A002-46A39613EA70}">
      <dgm:prSet/>
      <dgm:spPr/>
      <dgm:t>
        <a:bodyPr/>
        <a:lstStyle/>
        <a:p>
          <a:endParaRPr lang="en-GB"/>
        </a:p>
      </dgm:t>
    </dgm:pt>
    <dgm:pt modelId="{8393A347-53AD-4FFE-BC73-5B88B4950932}" type="sibTrans" cxnId="{0078384D-D6D0-4256-A002-46A39613EA70}">
      <dgm:prSet/>
      <dgm:spPr/>
      <dgm:t>
        <a:bodyPr/>
        <a:lstStyle/>
        <a:p>
          <a:endParaRPr lang="en-GB"/>
        </a:p>
      </dgm:t>
    </dgm:pt>
    <dgm:pt modelId="{58EAE5DF-7880-48C5-B4B5-0590FBA43B5F}">
      <dgm:prSet/>
      <dgm:spPr/>
      <dgm:t>
        <a:bodyPr/>
        <a:lstStyle/>
        <a:p>
          <a:r>
            <a:rPr lang="en-GB" b="0" dirty="0"/>
            <a:t>No duplicate records – </a:t>
          </a:r>
          <a:r>
            <a:rPr lang="en-GB" b="1" dirty="0"/>
            <a:t>Each customer exists once in the master (golden) customer record managed through Master Data Management (MDM).</a:t>
          </a:r>
        </a:p>
      </dgm:t>
    </dgm:pt>
    <dgm:pt modelId="{B1B0FA6E-A497-44BD-BD68-A27A86786EA5}" type="parTrans" cxnId="{06E162F9-38A2-4E8D-A5E8-8C681FB5EDD9}">
      <dgm:prSet/>
      <dgm:spPr/>
      <dgm:t>
        <a:bodyPr/>
        <a:lstStyle/>
        <a:p>
          <a:endParaRPr lang="en-GB"/>
        </a:p>
      </dgm:t>
    </dgm:pt>
    <dgm:pt modelId="{BD7D9D5E-7A34-414F-985B-F1E192FBC2D0}" type="sibTrans" cxnId="{06E162F9-38A2-4E8D-A5E8-8C681FB5EDD9}">
      <dgm:prSet/>
      <dgm:spPr/>
      <dgm:t>
        <a:bodyPr/>
        <a:lstStyle/>
        <a:p>
          <a:endParaRPr lang="en-GB"/>
        </a:p>
      </dgm:t>
    </dgm:pt>
    <dgm:pt modelId="{86604EB7-5C5D-1140-8BFD-4416B80F3550}" type="pres">
      <dgm:prSet presAssocID="{78FE34F3-E7CC-4B8C-9AEB-239BEDD4E535}" presName="root" presStyleCnt="0">
        <dgm:presLayoutVars>
          <dgm:chMax/>
          <dgm:chPref/>
          <dgm:animLvl val="lvl"/>
        </dgm:presLayoutVars>
      </dgm:prSet>
      <dgm:spPr/>
    </dgm:pt>
    <dgm:pt modelId="{7B9F3DA1-DB4D-074D-AEBD-5571291DD782}" type="pres">
      <dgm:prSet presAssocID="{78FE34F3-E7CC-4B8C-9AEB-239BEDD4E535}" presName="divider" presStyleLbl="alignAcc1" presStyleIdx="0" presStyleCnt="1"/>
      <dgm:spPr>
        <a:solidFill>
          <a:schemeClr val="lt1">
            <a:alpha val="90000"/>
            <a:hueOff val="0"/>
            <a:satOff val="0"/>
            <a:lumOff val="0"/>
            <a:alphaOff val="0"/>
          </a:schemeClr>
        </a:solidFill>
        <a:ln w="12050" cap="flat" cmpd="sng" algn="ctr">
          <a:solidFill>
            <a:schemeClr val="dk1">
              <a:hueOff val="0"/>
              <a:satOff val="0"/>
              <a:lumOff val="0"/>
              <a:alphaOff val="0"/>
            </a:schemeClr>
          </a:solidFill>
          <a:prstDash val="solid"/>
          <a:tailEnd type="arrow" w="med" len="med"/>
        </a:ln>
        <a:effectLst/>
      </dgm:spPr>
    </dgm:pt>
    <dgm:pt modelId="{6B2ECD4A-E333-2344-9FE2-C79702248FA0}" type="pres">
      <dgm:prSet presAssocID="{78FE34F3-E7CC-4B8C-9AEB-239BEDD4E535}" presName="nodes" presStyleCnt="0">
        <dgm:presLayoutVars>
          <dgm:chMax/>
          <dgm:chPref/>
          <dgm:animLvl val="lvl"/>
        </dgm:presLayoutVars>
      </dgm:prSet>
      <dgm:spPr/>
    </dgm:pt>
    <dgm:pt modelId="{A630FEBE-3EA0-8F49-80D7-37CD5578307E}" type="pres">
      <dgm:prSet presAssocID="{E4846373-8FE7-4297-A681-3BD036F7E57C}" presName="composite" presStyleCnt="0"/>
      <dgm:spPr/>
    </dgm:pt>
    <dgm:pt modelId="{B8277F7B-8851-2B44-810A-6A16DC6E760D}" type="pres">
      <dgm:prSet presAssocID="{E4846373-8FE7-4297-A681-3BD036F7E57C}" presName="ConnectorPoint" presStyleLbl="lnNode1" presStyleIdx="0" presStyleCnt="6"/>
      <dgm:spPr>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gm:spPr>
    </dgm:pt>
    <dgm:pt modelId="{787FFABD-6611-3341-A1B5-45E29529A091}" type="pres">
      <dgm:prSet presAssocID="{E4846373-8FE7-4297-A681-3BD036F7E57C}" presName="DropPinPlaceHolder" presStyleCnt="0"/>
      <dgm:spPr/>
    </dgm:pt>
    <dgm:pt modelId="{9177D8DE-9033-224A-8092-0C67AD52E876}" type="pres">
      <dgm:prSet presAssocID="{E4846373-8FE7-4297-A681-3BD036F7E57C}" presName="DropPin" presStyleLbl="alignNode1" presStyleIdx="0" presStyleCnt="6"/>
      <dgm:spPr/>
    </dgm:pt>
    <dgm:pt modelId="{58B16906-517E-A945-B698-AACEF60D60A1}" type="pres">
      <dgm:prSet presAssocID="{E4846373-8FE7-4297-A681-3BD036F7E57C}" presName="Ellipse" presStyleLbl="fgAcc1" presStyleIdx="0" presStyleCnt="6"/>
      <dgm:spPr>
        <a:solidFill>
          <a:schemeClr val="lt1">
            <a:alpha val="90000"/>
            <a:hueOff val="0"/>
            <a:satOff val="0"/>
            <a:lumOff val="0"/>
            <a:alphaOff val="0"/>
          </a:schemeClr>
        </a:solidFill>
        <a:ln w="15875" cap="flat" cmpd="sng" algn="ctr">
          <a:noFill/>
          <a:prstDash val="solid"/>
        </a:ln>
        <a:effectLst/>
      </dgm:spPr>
    </dgm:pt>
    <dgm:pt modelId="{6DC59CE8-7D05-7845-9662-196330024CE3}" type="pres">
      <dgm:prSet presAssocID="{E4846373-8FE7-4297-A681-3BD036F7E57C}" presName="L2TextContainer" presStyleLbl="revTx" presStyleIdx="0" presStyleCnt="12">
        <dgm:presLayoutVars>
          <dgm:bulletEnabled val="1"/>
        </dgm:presLayoutVars>
      </dgm:prSet>
      <dgm:spPr/>
    </dgm:pt>
    <dgm:pt modelId="{113A23D2-7787-E54C-A676-15736CB1C39B}" type="pres">
      <dgm:prSet presAssocID="{E4846373-8FE7-4297-A681-3BD036F7E57C}" presName="L1TextContainer" presStyleLbl="revTx" presStyleIdx="1" presStyleCnt="12">
        <dgm:presLayoutVars>
          <dgm:chMax val="1"/>
          <dgm:chPref val="1"/>
          <dgm:bulletEnabled val="1"/>
        </dgm:presLayoutVars>
      </dgm:prSet>
      <dgm:spPr/>
    </dgm:pt>
    <dgm:pt modelId="{133C64AF-704A-F248-874D-49A2047338A1}" type="pres">
      <dgm:prSet presAssocID="{E4846373-8FE7-4297-A681-3BD036F7E57C}" presName="ConnectLine" presStyleLbl="sibTrans1D1" presStyleIdx="0" presStyleCnt="6"/>
      <dgm:spPr/>
    </dgm:pt>
    <dgm:pt modelId="{5E21AD65-54BD-504A-A1FA-04FCF97E7352}" type="pres">
      <dgm:prSet presAssocID="{E4846373-8FE7-4297-A681-3BD036F7E57C}" presName="EmptyPlaceHolder" presStyleCnt="0"/>
      <dgm:spPr/>
    </dgm:pt>
    <dgm:pt modelId="{C8279950-9803-8341-A8A2-8879E1CA280B}" type="pres">
      <dgm:prSet presAssocID="{4F5008A6-60BA-4A31-BEF0-0E3A701C892D}" presName="spaceBetweenRectangles" presStyleCnt="0"/>
      <dgm:spPr/>
    </dgm:pt>
    <dgm:pt modelId="{F38F1E54-D71D-7342-AEB8-4D7A63C9ED05}" type="pres">
      <dgm:prSet presAssocID="{BCCE959C-9E21-4FB0-BEB2-14BC4B3DA6C5}" presName="composite" presStyleCnt="0"/>
      <dgm:spPr/>
    </dgm:pt>
    <dgm:pt modelId="{9F2518FD-FAC9-A342-B434-5E9BD81A63F7}" type="pres">
      <dgm:prSet presAssocID="{BCCE959C-9E21-4FB0-BEB2-14BC4B3DA6C5}" presName="ConnectorPoint" presStyleLbl="lnNode1" presStyleIdx="1" presStyleCnt="6"/>
      <dgm:spPr>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gm:spPr>
    </dgm:pt>
    <dgm:pt modelId="{FB1C68BF-96A9-2149-943F-09E2BA095EA3}" type="pres">
      <dgm:prSet presAssocID="{BCCE959C-9E21-4FB0-BEB2-14BC4B3DA6C5}" presName="DropPinPlaceHolder" presStyleCnt="0"/>
      <dgm:spPr/>
    </dgm:pt>
    <dgm:pt modelId="{86C4479D-1177-F344-B16A-14BA5678778B}" type="pres">
      <dgm:prSet presAssocID="{BCCE959C-9E21-4FB0-BEB2-14BC4B3DA6C5}" presName="DropPin" presStyleLbl="alignNode1" presStyleIdx="1" presStyleCnt="6"/>
      <dgm:spPr/>
    </dgm:pt>
    <dgm:pt modelId="{77CA4EAD-554B-EF43-9BDD-D197756C0244}" type="pres">
      <dgm:prSet presAssocID="{BCCE959C-9E21-4FB0-BEB2-14BC4B3DA6C5}" presName="Ellipse" presStyleLbl="fgAcc1" presStyleIdx="1" presStyleCnt="6"/>
      <dgm:spPr>
        <a:solidFill>
          <a:schemeClr val="lt1">
            <a:alpha val="90000"/>
            <a:hueOff val="0"/>
            <a:satOff val="0"/>
            <a:lumOff val="0"/>
            <a:alphaOff val="0"/>
          </a:schemeClr>
        </a:solidFill>
        <a:ln w="15875" cap="flat" cmpd="sng" algn="ctr">
          <a:noFill/>
          <a:prstDash val="solid"/>
        </a:ln>
        <a:effectLst/>
      </dgm:spPr>
    </dgm:pt>
    <dgm:pt modelId="{13121B9F-BD4A-E047-846C-1B93C27ABC3C}" type="pres">
      <dgm:prSet presAssocID="{BCCE959C-9E21-4FB0-BEB2-14BC4B3DA6C5}" presName="L2TextContainer" presStyleLbl="revTx" presStyleIdx="2" presStyleCnt="12">
        <dgm:presLayoutVars>
          <dgm:bulletEnabled val="1"/>
        </dgm:presLayoutVars>
      </dgm:prSet>
      <dgm:spPr/>
    </dgm:pt>
    <dgm:pt modelId="{A5AF5624-1CB9-E340-AA64-E70E13CA1E31}" type="pres">
      <dgm:prSet presAssocID="{BCCE959C-9E21-4FB0-BEB2-14BC4B3DA6C5}" presName="L1TextContainer" presStyleLbl="revTx" presStyleIdx="3" presStyleCnt="12">
        <dgm:presLayoutVars>
          <dgm:chMax val="1"/>
          <dgm:chPref val="1"/>
          <dgm:bulletEnabled val="1"/>
        </dgm:presLayoutVars>
      </dgm:prSet>
      <dgm:spPr/>
    </dgm:pt>
    <dgm:pt modelId="{233C90A4-9369-F643-9136-3F76241AD8FD}" type="pres">
      <dgm:prSet presAssocID="{BCCE959C-9E21-4FB0-BEB2-14BC4B3DA6C5}" presName="ConnectLine" presStyleLbl="sibTrans1D1" presStyleIdx="1" presStyleCnt="6"/>
      <dgm:spPr/>
    </dgm:pt>
    <dgm:pt modelId="{1A0F7818-FF84-C24E-96CF-303F3568C9DA}" type="pres">
      <dgm:prSet presAssocID="{BCCE959C-9E21-4FB0-BEB2-14BC4B3DA6C5}" presName="EmptyPlaceHolder" presStyleCnt="0"/>
      <dgm:spPr/>
    </dgm:pt>
    <dgm:pt modelId="{CDF2494F-2C1E-5444-B037-63D74A71E094}" type="pres">
      <dgm:prSet presAssocID="{1AF32006-8A4B-4E79-A561-EC4571BB4A24}" presName="spaceBetweenRectangles" presStyleCnt="0"/>
      <dgm:spPr/>
    </dgm:pt>
    <dgm:pt modelId="{D9ADB7BC-0B80-0247-8189-1EA82975C218}" type="pres">
      <dgm:prSet presAssocID="{E17193C6-DBA3-4710-8CC9-8BCED75EC5B2}" presName="composite" presStyleCnt="0"/>
      <dgm:spPr/>
    </dgm:pt>
    <dgm:pt modelId="{F2AE020C-D9E9-E440-89B7-D4414B617F62}" type="pres">
      <dgm:prSet presAssocID="{E17193C6-DBA3-4710-8CC9-8BCED75EC5B2}" presName="ConnectorPoint" presStyleLbl="lnNode1" presStyleIdx="2" presStyleCnt="6"/>
      <dgm:spPr>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gm:spPr>
    </dgm:pt>
    <dgm:pt modelId="{1ED02956-D65B-0145-87BF-1CC25500C258}" type="pres">
      <dgm:prSet presAssocID="{E17193C6-DBA3-4710-8CC9-8BCED75EC5B2}" presName="DropPinPlaceHolder" presStyleCnt="0"/>
      <dgm:spPr/>
    </dgm:pt>
    <dgm:pt modelId="{9700A85B-161D-EE46-B58A-4A73A76EB57F}" type="pres">
      <dgm:prSet presAssocID="{E17193C6-DBA3-4710-8CC9-8BCED75EC5B2}" presName="DropPin" presStyleLbl="alignNode1" presStyleIdx="2" presStyleCnt="6"/>
      <dgm:spPr/>
    </dgm:pt>
    <dgm:pt modelId="{8B666341-0A4E-4F46-9881-38C63243C56F}" type="pres">
      <dgm:prSet presAssocID="{E17193C6-DBA3-4710-8CC9-8BCED75EC5B2}" presName="Ellipse" presStyleLbl="fgAcc1" presStyleIdx="2" presStyleCnt="6"/>
      <dgm:spPr>
        <a:solidFill>
          <a:schemeClr val="lt1">
            <a:alpha val="90000"/>
            <a:hueOff val="0"/>
            <a:satOff val="0"/>
            <a:lumOff val="0"/>
            <a:alphaOff val="0"/>
          </a:schemeClr>
        </a:solidFill>
        <a:ln w="15875" cap="flat" cmpd="sng" algn="ctr">
          <a:noFill/>
          <a:prstDash val="solid"/>
        </a:ln>
        <a:effectLst/>
      </dgm:spPr>
    </dgm:pt>
    <dgm:pt modelId="{9B8FC3C3-09AC-4245-8062-21BE54FB24D6}" type="pres">
      <dgm:prSet presAssocID="{E17193C6-DBA3-4710-8CC9-8BCED75EC5B2}" presName="L2TextContainer" presStyleLbl="revTx" presStyleIdx="4" presStyleCnt="12">
        <dgm:presLayoutVars>
          <dgm:bulletEnabled val="1"/>
        </dgm:presLayoutVars>
      </dgm:prSet>
      <dgm:spPr/>
    </dgm:pt>
    <dgm:pt modelId="{5F17949D-00AB-1F42-84A9-07F60B2B518B}" type="pres">
      <dgm:prSet presAssocID="{E17193C6-DBA3-4710-8CC9-8BCED75EC5B2}" presName="L1TextContainer" presStyleLbl="revTx" presStyleIdx="5" presStyleCnt="12">
        <dgm:presLayoutVars>
          <dgm:chMax val="1"/>
          <dgm:chPref val="1"/>
          <dgm:bulletEnabled val="1"/>
        </dgm:presLayoutVars>
      </dgm:prSet>
      <dgm:spPr/>
    </dgm:pt>
    <dgm:pt modelId="{2771BD4B-EFE7-B049-AB76-69E5F0BFB38C}" type="pres">
      <dgm:prSet presAssocID="{E17193C6-DBA3-4710-8CC9-8BCED75EC5B2}" presName="ConnectLine" presStyleLbl="sibTrans1D1" presStyleIdx="2" presStyleCnt="6"/>
      <dgm:spPr/>
    </dgm:pt>
    <dgm:pt modelId="{65F08208-0596-A245-8A39-891038572016}" type="pres">
      <dgm:prSet presAssocID="{E17193C6-DBA3-4710-8CC9-8BCED75EC5B2}" presName="EmptyPlaceHolder" presStyleCnt="0"/>
      <dgm:spPr/>
    </dgm:pt>
    <dgm:pt modelId="{2114F0FF-8479-074E-9E62-0AEDF8467A9D}" type="pres">
      <dgm:prSet presAssocID="{A48DEE7C-F0B6-4A6A-BB07-1856ED7745F3}" presName="spaceBetweenRectangles" presStyleCnt="0"/>
      <dgm:spPr/>
    </dgm:pt>
    <dgm:pt modelId="{481E14D1-6B44-7B48-B5CB-2CE9E6E15E6F}" type="pres">
      <dgm:prSet presAssocID="{BAAB0C66-2167-469C-BACC-C063FA34B989}" presName="composite" presStyleCnt="0"/>
      <dgm:spPr/>
    </dgm:pt>
    <dgm:pt modelId="{6E8F73D4-78AE-6C43-A28A-6D16972907F7}" type="pres">
      <dgm:prSet presAssocID="{BAAB0C66-2167-469C-BACC-C063FA34B989}" presName="ConnectorPoint" presStyleLbl="lnNode1" presStyleIdx="3" presStyleCnt="6"/>
      <dgm:spPr>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gm:spPr>
    </dgm:pt>
    <dgm:pt modelId="{47AC1507-FE37-9046-83B3-E4867DBF1659}" type="pres">
      <dgm:prSet presAssocID="{BAAB0C66-2167-469C-BACC-C063FA34B989}" presName="DropPinPlaceHolder" presStyleCnt="0"/>
      <dgm:spPr/>
    </dgm:pt>
    <dgm:pt modelId="{0670E3FC-7610-6B45-8512-191A7DC1A981}" type="pres">
      <dgm:prSet presAssocID="{BAAB0C66-2167-469C-BACC-C063FA34B989}" presName="DropPin" presStyleLbl="alignNode1" presStyleIdx="3" presStyleCnt="6"/>
      <dgm:spPr/>
    </dgm:pt>
    <dgm:pt modelId="{3169F399-8318-B540-AC98-9DCF208289E5}" type="pres">
      <dgm:prSet presAssocID="{BAAB0C66-2167-469C-BACC-C063FA34B989}" presName="Ellipse" presStyleLbl="fgAcc1" presStyleIdx="3" presStyleCnt="6"/>
      <dgm:spPr>
        <a:solidFill>
          <a:schemeClr val="lt1">
            <a:alpha val="90000"/>
            <a:hueOff val="0"/>
            <a:satOff val="0"/>
            <a:lumOff val="0"/>
            <a:alphaOff val="0"/>
          </a:schemeClr>
        </a:solidFill>
        <a:ln w="15875" cap="flat" cmpd="sng" algn="ctr">
          <a:noFill/>
          <a:prstDash val="solid"/>
        </a:ln>
        <a:effectLst/>
      </dgm:spPr>
    </dgm:pt>
    <dgm:pt modelId="{193675FA-9371-8747-B504-79A7E4892225}" type="pres">
      <dgm:prSet presAssocID="{BAAB0C66-2167-469C-BACC-C063FA34B989}" presName="L2TextContainer" presStyleLbl="revTx" presStyleIdx="6" presStyleCnt="12">
        <dgm:presLayoutVars>
          <dgm:bulletEnabled val="1"/>
        </dgm:presLayoutVars>
      </dgm:prSet>
      <dgm:spPr/>
    </dgm:pt>
    <dgm:pt modelId="{C33F7A2D-04AE-F84A-B593-D5F730241DE8}" type="pres">
      <dgm:prSet presAssocID="{BAAB0C66-2167-469C-BACC-C063FA34B989}" presName="L1TextContainer" presStyleLbl="revTx" presStyleIdx="7" presStyleCnt="12">
        <dgm:presLayoutVars>
          <dgm:chMax val="1"/>
          <dgm:chPref val="1"/>
          <dgm:bulletEnabled val="1"/>
        </dgm:presLayoutVars>
      </dgm:prSet>
      <dgm:spPr/>
    </dgm:pt>
    <dgm:pt modelId="{C02C8639-5A56-764F-AEFD-223720C66423}" type="pres">
      <dgm:prSet presAssocID="{BAAB0C66-2167-469C-BACC-C063FA34B989}" presName="ConnectLine" presStyleLbl="sibTrans1D1" presStyleIdx="3" presStyleCnt="6"/>
      <dgm:spPr/>
    </dgm:pt>
    <dgm:pt modelId="{6E42209E-7B34-D147-8B18-7F239543D80C}" type="pres">
      <dgm:prSet presAssocID="{BAAB0C66-2167-469C-BACC-C063FA34B989}" presName="EmptyPlaceHolder" presStyleCnt="0"/>
      <dgm:spPr/>
    </dgm:pt>
    <dgm:pt modelId="{7910F9A7-D766-2F4E-A33A-17E5A2766D0E}" type="pres">
      <dgm:prSet presAssocID="{24CEF518-40F4-4562-A7DD-885CBF1B63E1}" presName="spaceBetweenRectangles" presStyleCnt="0"/>
      <dgm:spPr/>
    </dgm:pt>
    <dgm:pt modelId="{6764DBCB-FA3B-5142-9041-9D865496EC2E}" type="pres">
      <dgm:prSet presAssocID="{A75ED3CA-F433-4F38-8EA2-DF434831EADE}" presName="composite" presStyleCnt="0"/>
      <dgm:spPr/>
    </dgm:pt>
    <dgm:pt modelId="{B93D112A-A2CA-934A-AE04-F4D8A1C9130D}" type="pres">
      <dgm:prSet presAssocID="{A75ED3CA-F433-4F38-8EA2-DF434831EADE}" presName="ConnectorPoint" presStyleLbl="lnNode1" presStyleIdx="4" presStyleCnt="6"/>
      <dgm:spPr>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gm:spPr>
    </dgm:pt>
    <dgm:pt modelId="{E385668C-3727-C14A-9320-D7A0275DA3E1}" type="pres">
      <dgm:prSet presAssocID="{A75ED3CA-F433-4F38-8EA2-DF434831EADE}" presName="DropPinPlaceHolder" presStyleCnt="0"/>
      <dgm:spPr/>
    </dgm:pt>
    <dgm:pt modelId="{3917D4A4-3E7F-3D42-8C77-621DE7545DD8}" type="pres">
      <dgm:prSet presAssocID="{A75ED3CA-F433-4F38-8EA2-DF434831EADE}" presName="DropPin" presStyleLbl="alignNode1" presStyleIdx="4" presStyleCnt="6"/>
      <dgm:spPr/>
    </dgm:pt>
    <dgm:pt modelId="{DCB76452-6408-9141-9F26-1670D5FBD966}" type="pres">
      <dgm:prSet presAssocID="{A75ED3CA-F433-4F38-8EA2-DF434831EADE}" presName="Ellipse" presStyleLbl="fgAcc1" presStyleIdx="4" presStyleCnt="6"/>
      <dgm:spPr>
        <a:solidFill>
          <a:schemeClr val="lt1">
            <a:alpha val="90000"/>
            <a:hueOff val="0"/>
            <a:satOff val="0"/>
            <a:lumOff val="0"/>
            <a:alphaOff val="0"/>
          </a:schemeClr>
        </a:solidFill>
        <a:ln w="15875" cap="flat" cmpd="sng" algn="ctr">
          <a:noFill/>
          <a:prstDash val="solid"/>
        </a:ln>
        <a:effectLst/>
      </dgm:spPr>
    </dgm:pt>
    <dgm:pt modelId="{1870A8F7-BD62-3B48-9230-18D3A7207DAF}" type="pres">
      <dgm:prSet presAssocID="{A75ED3CA-F433-4F38-8EA2-DF434831EADE}" presName="L2TextContainer" presStyleLbl="revTx" presStyleIdx="8" presStyleCnt="12">
        <dgm:presLayoutVars>
          <dgm:bulletEnabled val="1"/>
        </dgm:presLayoutVars>
      </dgm:prSet>
      <dgm:spPr/>
    </dgm:pt>
    <dgm:pt modelId="{E4014246-D384-D24D-A398-AB9B9D0A56CE}" type="pres">
      <dgm:prSet presAssocID="{A75ED3CA-F433-4F38-8EA2-DF434831EADE}" presName="L1TextContainer" presStyleLbl="revTx" presStyleIdx="9" presStyleCnt="12" custLinFactNeighborX="5360" custLinFactNeighborY="-28924">
        <dgm:presLayoutVars>
          <dgm:chMax val="1"/>
          <dgm:chPref val="1"/>
          <dgm:bulletEnabled val="1"/>
        </dgm:presLayoutVars>
      </dgm:prSet>
      <dgm:spPr/>
    </dgm:pt>
    <dgm:pt modelId="{FFFB7EAB-31AF-A340-A188-E955C126094B}" type="pres">
      <dgm:prSet presAssocID="{A75ED3CA-F433-4F38-8EA2-DF434831EADE}" presName="ConnectLine" presStyleLbl="sibTrans1D1" presStyleIdx="4" presStyleCnt="6"/>
      <dgm:spPr/>
    </dgm:pt>
    <dgm:pt modelId="{03F634FD-342C-344D-B255-92E5C5517868}" type="pres">
      <dgm:prSet presAssocID="{A75ED3CA-F433-4F38-8EA2-DF434831EADE}" presName="EmptyPlaceHolder" presStyleCnt="0"/>
      <dgm:spPr/>
    </dgm:pt>
    <dgm:pt modelId="{A37E2F13-D3B7-EE43-A961-618713C3C432}" type="pres">
      <dgm:prSet presAssocID="{7364F233-EC15-45F8-826B-4F34E657F831}" presName="spaceBetweenRectangles" presStyleCnt="0"/>
      <dgm:spPr/>
    </dgm:pt>
    <dgm:pt modelId="{68375940-010A-EC48-BB00-F25601DE9D1B}" type="pres">
      <dgm:prSet presAssocID="{14A33B55-0F62-492F-9208-816ECE4A806C}" presName="composite" presStyleCnt="0"/>
      <dgm:spPr/>
    </dgm:pt>
    <dgm:pt modelId="{AAE22749-3A08-E343-A33C-55EE7304BD8E}" type="pres">
      <dgm:prSet presAssocID="{14A33B55-0F62-492F-9208-816ECE4A806C}" presName="ConnectorPoint" presStyleLbl="lnNode1" presStyleIdx="5" presStyleCnt="6"/>
      <dgm:spPr>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gm:spPr>
    </dgm:pt>
    <dgm:pt modelId="{1BC730E0-B798-9A44-A721-239028A267D2}" type="pres">
      <dgm:prSet presAssocID="{14A33B55-0F62-492F-9208-816ECE4A806C}" presName="DropPinPlaceHolder" presStyleCnt="0"/>
      <dgm:spPr/>
    </dgm:pt>
    <dgm:pt modelId="{F9760533-BC36-E140-ACF0-6596FDE3439B}" type="pres">
      <dgm:prSet presAssocID="{14A33B55-0F62-492F-9208-816ECE4A806C}" presName="DropPin" presStyleLbl="alignNode1" presStyleIdx="5" presStyleCnt="6"/>
      <dgm:spPr/>
    </dgm:pt>
    <dgm:pt modelId="{05908261-4320-AC41-B853-EE0C53F8CDDB}" type="pres">
      <dgm:prSet presAssocID="{14A33B55-0F62-492F-9208-816ECE4A806C}" presName="Ellipse" presStyleLbl="fgAcc1" presStyleIdx="5" presStyleCnt="6"/>
      <dgm:spPr>
        <a:solidFill>
          <a:schemeClr val="lt1">
            <a:alpha val="90000"/>
            <a:hueOff val="0"/>
            <a:satOff val="0"/>
            <a:lumOff val="0"/>
            <a:alphaOff val="0"/>
          </a:schemeClr>
        </a:solidFill>
        <a:ln w="15875" cap="flat" cmpd="sng" algn="ctr">
          <a:noFill/>
          <a:prstDash val="solid"/>
        </a:ln>
        <a:effectLst/>
      </dgm:spPr>
    </dgm:pt>
    <dgm:pt modelId="{674D2EE4-8C7A-8946-A77B-A203EB4775E6}" type="pres">
      <dgm:prSet presAssocID="{14A33B55-0F62-492F-9208-816ECE4A806C}" presName="L2TextContainer" presStyleLbl="revTx" presStyleIdx="10" presStyleCnt="12">
        <dgm:presLayoutVars>
          <dgm:bulletEnabled val="1"/>
        </dgm:presLayoutVars>
      </dgm:prSet>
      <dgm:spPr/>
    </dgm:pt>
    <dgm:pt modelId="{9E0429CD-C67F-5247-A53F-78D319459B2F}" type="pres">
      <dgm:prSet presAssocID="{14A33B55-0F62-492F-9208-816ECE4A806C}" presName="L1TextContainer" presStyleLbl="revTx" presStyleIdx="11" presStyleCnt="12">
        <dgm:presLayoutVars>
          <dgm:chMax val="1"/>
          <dgm:chPref val="1"/>
          <dgm:bulletEnabled val="1"/>
        </dgm:presLayoutVars>
      </dgm:prSet>
      <dgm:spPr/>
    </dgm:pt>
    <dgm:pt modelId="{050806F4-9A2D-8E40-9C5E-93E3AEA7F43B}" type="pres">
      <dgm:prSet presAssocID="{14A33B55-0F62-492F-9208-816ECE4A806C}" presName="ConnectLine" presStyleLbl="sibTrans1D1" presStyleIdx="5" presStyleCnt="6"/>
      <dgm:spPr/>
    </dgm:pt>
    <dgm:pt modelId="{F0994C0F-CA53-BA44-8101-844D2AFB82E9}" type="pres">
      <dgm:prSet presAssocID="{14A33B55-0F62-492F-9208-816ECE4A806C}" presName="EmptyPlaceHolder" presStyleCnt="0"/>
      <dgm:spPr/>
    </dgm:pt>
  </dgm:ptLst>
  <dgm:cxnLst>
    <dgm:cxn modelId="{8FE3C117-5CAD-46B7-8383-AD20C9BE4E31}" srcId="{78FE34F3-E7CC-4B8C-9AEB-239BEDD4E535}" destId="{E4846373-8FE7-4297-A681-3BD036F7E57C}" srcOrd="0" destOrd="0" parTransId="{23F65B17-E8BD-4E88-9D9B-F84AE414043C}" sibTransId="{4F5008A6-60BA-4A31-BEF0-0E3A701C892D}"/>
    <dgm:cxn modelId="{A5ED7E1C-568A-4CFD-ADD1-18363DBF72F7}" srcId="{78FE34F3-E7CC-4B8C-9AEB-239BEDD4E535}" destId="{A75ED3CA-F433-4F38-8EA2-DF434831EADE}" srcOrd="4" destOrd="0" parTransId="{6D9C7605-6CC4-472A-B476-2FB29E6B1A66}" sibTransId="{7364F233-EC15-45F8-826B-4F34E657F831}"/>
    <dgm:cxn modelId="{96170B1D-95E5-D646-B862-87B7E32DED27}" type="presOf" srcId="{78FE34F3-E7CC-4B8C-9AEB-239BEDD4E535}" destId="{86604EB7-5C5D-1140-8BFD-4416B80F3550}" srcOrd="0" destOrd="0" presId="urn:microsoft.com/office/officeart/2024/3/layout/SimpleTimelineVariant1"/>
    <dgm:cxn modelId="{3593451D-2676-4E16-A9DE-AD6692A3C8A8}" srcId="{BCCE959C-9E21-4FB0-BEB2-14BC4B3DA6C5}" destId="{25DBC315-904D-4A71-BF77-62D781A3BD48}" srcOrd="0" destOrd="0" parTransId="{3EA0689E-0FD8-4C06-8BB4-E213C36BADBC}" sibTransId="{A16ED738-6915-4368-98CD-E5E4EBDB8711}"/>
    <dgm:cxn modelId="{A8BDDB20-8CCE-DC4A-9E29-9C69B14E4527}" type="presOf" srcId="{58EAE5DF-7880-48C5-B4B5-0590FBA43B5F}" destId="{674D2EE4-8C7A-8946-A77B-A203EB4775E6}" srcOrd="0" destOrd="0" presId="urn:microsoft.com/office/officeart/2024/3/layout/SimpleTimelineVariant1"/>
    <dgm:cxn modelId="{54E22328-B0A4-A441-9C33-A641C402E1E9}" type="presOf" srcId="{BAAB0C66-2167-469C-BACC-C063FA34B989}" destId="{C33F7A2D-04AE-F84A-B593-D5F730241DE8}" srcOrd="0" destOrd="0" presId="urn:microsoft.com/office/officeart/2024/3/layout/SimpleTimelineVariant1"/>
    <dgm:cxn modelId="{98672A47-520B-C548-B9E7-52FEC908676E}" type="presOf" srcId="{14A33B55-0F62-492F-9208-816ECE4A806C}" destId="{9E0429CD-C67F-5247-A53F-78D319459B2F}" srcOrd="0" destOrd="0" presId="urn:microsoft.com/office/officeart/2024/3/layout/SimpleTimelineVariant1"/>
    <dgm:cxn modelId="{0078384D-D6D0-4256-A002-46A39613EA70}" srcId="{78FE34F3-E7CC-4B8C-9AEB-239BEDD4E535}" destId="{14A33B55-0F62-492F-9208-816ECE4A806C}" srcOrd="5" destOrd="0" parTransId="{1338C7A9-0317-4DA9-9F4B-605A32A3FD38}" sibTransId="{8393A347-53AD-4FFE-BC73-5B88B4950932}"/>
    <dgm:cxn modelId="{36EFEB4E-74D2-FF46-9630-469E8D706151}" type="presOf" srcId="{46E4D153-403C-413E-828C-383C074B7BB6}" destId="{193675FA-9371-8747-B504-79A7E4892225}" srcOrd="0" destOrd="0" presId="urn:microsoft.com/office/officeart/2024/3/layout/SimpleTimelineVariant1"/>
    <dgm:cxn modelId="{641E2651-2787-493B-9954-12C3414ABC08}" srcId="{BAAB0C66-2167-469C-BACC-C063FA34B989}" destId="{46E4D153-403C-413E-828C-383C074B7BB6}" srcOrd="0" destOrd="0" parTransId="{E88CD67C-D2F3-4035-8E06-8E205FE9E37A}" sibTransId="{EACA1366-16D4-4E7A-ABB3-751372AB9766}"/>
    <dgm:cxn modelId="{053B075E-DF59-4502-B5FC-63F5EE0C5F6E}" srcId="{E4846373-8FE7-4297-A681-3BD036F7E57C}" destId="{079E002D-21EF-4940-85B6-C4399CADC05B}" srcOrd="0" destOrd="0" parTransId="{B62BF9A6-DA97-47B9-BF95-CFF43FF52FE4}" sibTransId="{7260CDE6-5C5D-4576-ABF2-370608528634}"/>
    <dgm:cxn modelId="{EC65245F-9984-423F-8B55-E286B14313EB}" srcId="{78FE34F3-E7CC-4B8C-9AEB-239BEDD4E535}" destId="{BAAB0C66-2167-469C-BACC-C063FA34B989}" srcOrd="3" destOrd="0" parTransId="{7B5FAE85-C58B-4385-B479-471693933F04}" sibTransId="{24CEF518-40F4-4562-A7DD-885CBF1B63E1}"/>
    <dgm:cxn modelId="{A46B6D64-DA41-7949-B329-5C632248B9FF}" type="presOf" srcId="{E4846373-8FE7-4297-A681-3BD036F7E57C}" destId="{113A23D2-7787-E54C-A676-15736CB1C39B}" srcOrd="0" destOrd="0" presId="urn:microsoft.com/office/officeart/2024/3/layout/SimpleTimelineVariant1"/>
    <dgm:cxn modelId="{CB1D8975-DEAC-4D43-A14C-F2F8BF471D7E}" srcId="{78FE34F3-E7CC-4B8C-9AEB-239BEDD4E535}" destId="{BCCE959C-9E21-4FB0-BEB2-14BC4B3DA6C5}" srcOrd="1" destOrd="0" parTransId="{DAEAB162-E6F7-45CA-AA05-1B62243D28A9}" sibTransId="{1AF32006-8A4B-4E79-A561-EC4571BB4A24}"/>
    <dgm:cxn modelId="{1138B797-0C89-DB44-9F61-D564FB562320}" type="presOf" srcId="{A75ED3CA-F433-4F38-8EA2-DF434831EADE}" destId="{E4014246-D384-D24D-A398-AB9B9D0A56CE}" srcOrd="0" destOrd="0" presId="urn:microsoft.com/office/officeart/2024/3/layout/SimpleTimelineVariant1"/>
    <dgm:cxn modelId="{C9F85599-46EA-6E48-80F4-A185EEC9D2EC}" type="presOf" srcId="{E17193C6-DBA3-4710-8CC9-8BCED75EC5B2}" destId="{5F17949D-00AB-1F42-84A9-07F60B2B518B}" srcOrd="0" destOrd="0" presId="urn:microsoft.com/office/officeart/2024/3/layout/SimpleTimelineVariant1"/>
    <dgm:cxn modelId="{4A1440A7-5B0E-4B4B-BC0B-49C1D0C87EFD}" srcId="{78FE34F3-E7CC-4B8C-9AEB-239BEDD4E535}" destId="{E17193C6-DBA3-4710-8CC9-8BCED75EC5B2}" srcOrd="2" destOrd="0" parTransId="{6953FE33-EF4B-49C0-BB57-E66D7586310B}" sibTransId="{A48DEE7C-F0B6-4A6A-BB07-1856ED7745F3}"/>
    <dgm:cxn modelId="{E68418A8-2E02-45CA-87F1-2657B3BB2367}" srcId="{E17193C6-DBA3-4710-8CC9-8BCED75EC5B2}" destId="{6BD3C084-3FF4-4541-BC70-DDCD143FECB3}" srcOrd="0" destOrd="0" parTransId="{9C0663F0-4B57-4034-A6E4-745576098D91}" sibTransId="{91D4085A-4329-41E7-B9A8-090A15B26971}"/>
    <dgm:cxn modelId="{D54E7DAE-AE33-DC4D-8EF3-DDF75D72AD4F}" type="presOf" srcId="{04443AC3-3036-4129-B7A5-A41A0D760390}" destId="{1870A8F7-BD62-3B48-9230-18D3A7207DAF}" srcOrd="0" destOrd="0" presId="urn:microsoft.com/office/officeart/2024/3/layout/SimpleTimelineVariant1"/>
    <dgm:cxn modelId="{C0F3A6AF-A1E3-444D-BA4D-A56D0D513F93}" type="presOf" srcId="{079E002D-21EF-4940-85B6-C4399CADC05B}" destId="{6DC59CE8-7D05-7845-9662-196330024CE3}" srcOrd="0" destOrd="0" presId="urn:microsoft.com/office/officeart/2024/3/layout/SimpleTimelineVariant1"/>
    <dgm:cxn modelId="{188795B6-ACDD-42B6-A300-BE2FAC5C1DB4}" srcId="{A75ED3CA-F433-4F38-8EA2-DF434831EADE}" destId="{04443AC3-3036-4129-B7A5-A41A0D760390}" srcOrd="0" destOrd="0" parTransId="{A75C6FF7-4D27-4968-AD7A-6482C726DBCC}" sibTransId="{798E1BA7-069C-432B-8120-86217248BF9B}"/>
    <dgm:cxn modelId="{ADE727DC-BC1F-1A43-820F-AE5FDB36BCDD}" type="presOf" srcId="{6BD3C084-3FF4-4541-BC70-DDCD143FECB3}" destId="{9B8FC3C3-09AC-4245-8062-21BE54FB24D6}" srcOrd="0" destOrd="0" presId="urn:microsoft.com/office/officeart/2024/3/layout/SimpleTimelineVariant1"/>
    <dgm:cxn modelId="{B5B3C2DF-429A-3549-940E-9519C1DA7F2E}" type="presOf" srcId="{25DBC315-904D-4A71-BF77-62D781A3BD48}" destId="{13121B9F-BD4A-E047-846C-1B93C27ABC3C}" srcOrd="0" destOrd="0" presId="urn:microsoft.com/office/officeart/2024/3/layout/SimpleTimelineVariant1"/>
    <dgm:cxn modelId="{8C7332F4-D65D-1F4D-BDC9-DDD2B1058CB0}" type="presOf" srcId="{BCCE959C-9E21-4FB0-BEB2-14BC4B3DA6C5}" destId="{A5AF5624-1CB9-E340-AA64-E70E13CA1E31}" srcOrd="0" destOrd="0" presId="urn:microsoft.com/office/officeart/2024/3/layout/SimpleTimelineVariant1"/>
    <dgm:cxn modelId="{06E162F9-38A2-4E8D-A5E8-8C681FB5EDD9}" srcId="{14A33B55-0F62-492F-9208-816ECE4A806C}" destId="{58EAE5DF-7880-48C5-B4B5-0590FBA43B5F}" srcOrd="0" destOrd="0" parTransId="{B1B0FA6E-A497-44BD-BD68-A27A86786EA5}" sibTransId="{BD7D9D5E-7A34-414F-985B-F1E192FBC2D0}"/>
    <dgm:cxn modelId="{014CBFEE-C04D-A341-9A36-72E00FB6F42D}" type="presParOf" srcId="{86604EB7-5C5D-1140-8BFD-4416B80F3550}" destId="{7B9F3DA1-DB4D-074D-AEBD-5571291DD782}" srcOrd="0" destOrd="0" presId="urn:microsoft.com/office/officeart/2024/3/layout/SimpleTimelineVariant1"/>
    <dgm:cxn modelId="{85ACC7D9-6754-364C-B730-C0BAE6942372}" type="presParOf" srcId="{86604EB7-5C5D-1140-8BFD-4416B80F3550}" destId="{6B2ECD4A-E333-2344-9FE2-C79702248FA0}" srcOrd="1" destOrd="0" presId="urn:microsoft.com/office/officeart/2024/3/layout/SimpleTimelineVariant1"/>
    <dgm:cxn modelId="{EC907DCE-F3FF-914D-B31C-BFC96DCE0AD9}" type="presParOf" srcId="{6B2ECD4A-E333-2344-9FE2-C79702248FA0}" destId="{A630FEBE-3EA0-8F49-80D7-37CD5578307E}" srcOrd="0" destOrd="0" presId="urn:microsoft.com/office/officeart/2024/3/layout/SimpleTimelineVariant1"/>
    <dgm:cxn modelId="{82438CE7-60D1-FD4A-B772-3DE0C7D261BD}" type="presParOf" srcId="{A630FEBE-3EA0-8F49-80D7-37CD5578307E}" destId="{B8277F7B-8851-2B44-810A-6A16DC6E760D}" srcOrd="0" destOrd="0" presId="urn:microsoft.com/office/officeart/2024/3/layout/SimpleTimelineVariant1"/>
    <dgm:cxn modelId="{1EFA1611-F4B4-7148-852B-D2B8415944B5}" type="presParOf" srcId="{A630FEBE-3EA0-8F49-80D7-37CD5578307E}" destId="{787FFABD-6611-3341-A1B5-45E29529A091}" srcOrd="1" destOrd="0" presId="urn:microsoft.com/office/officeart/2024/3/layout/SimpleTimelineVariant1"/>
    <dgm:cxn modelId="{A52CB327-49AF-814B-9672-A53A93AE4605}" type="presParOf" srcId="{787FFABD-6611-3341-A1B5-45E29529A091}" destId="{9177D8DE-9033-224A-8092-0C67AD52E876}" srcOrd="0" destOrd="0" presId="urn:microsoft.com/office/officeart/2024/3/layout/SimpleTimelineVariant1"/>
    <dgm:cxn modelId="{400EA3E7-C75C-9E44-B5B2-61CD96BFFA97}" type="presParOf" srcId="{787FFABD-6611-3341-A1B5-45E29529A091}" destId="{58B16906-517E-A945-B698-AACEF60D60A1}" srcOrd="1" destOrd="0" presId="urn:microsoft.com/office/officeart/2024/3/layout/SimpleTimelineVariant1"/>
    <dgm:cxn modelId="{D07C75AC-653F-BD40-BA81-8A9EC994129F}" type="presParOf" srcId="{A630FEBE-3EA0-8F49-80D7-37CD5578307E}" destId="{6DC59CE8-7D05-7845-9662-196330024CE3}" srcOrd="2" destOrd="0" presId="urn:microsoft.com/office/officeart/2024/3/layout/SimpleTimelineVariant1"/>
    <dgm:cxn modelId="{78EF489E-7870-6F46-9BC7-CD5A7453FF0F}" type="presParOf" srcId="{A630FEBE-3EA0-8F49-80D7-37CD5578307E}" destId="{113A23D2-7787-E54C-A676-15736CB1C39B}" srcOrd="3" destOrd="0" presId="urn:microsoft.com/office/officeart/2024/3/layout/SimpleTimelineVariant1"/>
    <dgm:cxn modelId="{02A3D502-DACE-644D-A5EB-382521EC00DF}" type="presParOf" srcId="{A630FEBE-3EA0-8F49-80D7-37CD5578307E}" destId="{133C64AF-704A-F248-874D-49A2047338A1}" srcOrd="4" destOrd="0" presId="urn:microsoft.com/office/officeart/2024/3/layout/SimpleTimelineVariant1"/>
    <dgm:cxn modelId="{31870B35-4DDA-734A-9FA8-A1913D5FD678}" type="presParOf" srcId="{A630FEBE-3EA0-8F49-80D7-37CD5578307E}" destId="{5E21AD65-54BD-504A-A1FA-04FCF97E7352}" srcOrd="5" destOrd="0" presId="urn:microsoft.com/office/officeart/2024/3/layout/SimpleTimelineVariant1"/>
    <dgm:cxn modelId="{30691D45-960C-CC49-B7E3-F297C47F2228}" type="presParOf" srcId="{6B2ECD4A-E333-2344-9FE2-C79702248FA0}" destId="{C8279950-9803-8341-A8A2-8879E1CA280B}" srcOrd="1" destOrd="0" presId="urn:microsoft.com/office/officeart/2024/3/layout/SimpleTimelineVariant1"/>
    <dgm:cxn modelId="{EFC34EBC-9C78-0F47-98A8-3B85455F7411}" type="presParOf" srcId="{6B2ECD4A-E333-2344-9FE2-C79702248FA0}" destId="{F38F1E54-D71D-7342-AEB8-4D7A63C9ED05}" srcOrd="2" destOrd="0" presId="urn:microsoft.com/office/officeart/2024/3/layout/SimpleTimelineVariant1"/>
    <dgm:cxn modelId="{F74A6A26-335D-1543-BE55-B1CB1C946E20}" type="presParOf" srcId="{F38F1E54-D71D-7342-AEB8-4D7A63C9ED05}" destId="{9F2518FD-FAC9-A342-B434-5E9BD81A63F7}" srcOrd="0" destOrd="0" presId="urn:microsoft.com/office/officeart/2024/3/layout/SimpleTimelineVariant1"/>
    <dgm:cxn modelId="{A230FC3D-E3FC-1B47-9A72-5DE2EA2082CE}" type="presParOf" srcId="{F38F1E54-D71D-7342-AEB8-4D7A63C9ED05}" destId="{FB1C68BF-96A9-2149-943F-09E2BA095EA3}" srcOrd="1" destOrd="0" presId="urn:microsoft.com/office/officeart/2024/3/layout/SimpleTimelineVariant1"/>
    <dgm:cxn modelId="{B5A66618-31FD-F940-9656-B1147548A7F1}" type="presParOf" srcId="{FB1C68BF-96A9-2149-943F-09E2BA095EA3}" destId="{86C4479D-1177-F344-B16A-14BA5678778B}" srcOrd="0" destOrd="0" presId="urn:microsoft.com/office/officeart/2024/3/layout/SimpleTimelineVariant1"/>
    <dgm:cxn modelId="{D1D4662A-E5C9-874C-82A5-802430EDE2A3}" type="presParOf" srcId="{FB1C68BF-96A9-2149-943F-09E2BA095EA3}" destId="{77CA4EAD-554B-EF43-9BDD-D197756C0244}" srcOrd="1" destOrd="0" presId="urn:microsoft.com/office/officeart/2024/3/layout/SimpleTimelineVariant1"/>
    <dgm:cxn modelId="{FEF43C64-12EC-8940-99E6-6B9DF34DF109}" type="presParOf" srcId="{F38F1E54-D71D-7342-AEB8-4D7A63C9ED05}" destId="{13121B9F-BD4A-E047-846C-1B93C27ABC3C}" srcOrd="2" destOrd="0" presId="urn:microsoft.com/office/officeart/2024/3/layout/SimpleTimelineVariant1"/>
    <dgm:cxn modelId="{38F74514-0113-8A42-8C67-37C600724975}" type="presParOf" srcId="{F38F1E54-D71D-7342-AEB8-4D7A63C9ED05}" destId="{A5AF5624-1CB9-E340-AA64-E70E13CA1E31}" srcOrd="3" destOrd="0" presId="urn:microsoft.com/office/officeart/2024/3/layout/SimpleTimelineVariant1"/>
    <dgm:cxn modelId="{FB7447B7-E877-7E47-A462-0704D3569086}" type="presParOf" srcId="{F38F1E54-D71D-7342-AEB8-4D7A63C9ED05}" destId="{233C90A4-9369-F643-9136-3F76241AD8FD}" srcOrd="4" destOrd="0" presId="urn:microsoft.com/office/officeart/2024/3/layout/SimpleTimelineVariant1"/>
    <dgm:cxn modelId="{4C1FA807-BDB4-7841-B93B-CF4F9115BC0D}" type="presParOf" srcId="{F38F1E54-D71D-7342-AEB8-4D7A63C9ED05}" destId="{1A0F7818-FF84-C24E-96CF-303F3568C9DA}" srcOrd="5" destOrd="0" presId="urn:microsoft.com/office/officeart/2024/3/layout/SimpleTimelineVariant1"/>
    <dgm:cxn modelId="{367329DF-A464-6048-9263-2AF16DB59F71}" type="presParOf" srcId="{6B2ECD4A-E333-2344-9FE2-C79702248FA0}" destId="{CDF2494F-2C1E-5444-B037-63D74A71E094}" srcOrd="3" destOrd="0" presId="urn:microsoft.com/office/officeart/2024/3/layout/SimpleTimelineVariant1"/>
    <dgm:cxn modelId="{4C899159-41D4-6042-B62B-82EC9D18B0E7}" type="presParOf" srcId="{6B2ECD4A-E333-2344-9FE2-C79702248FA0}" destId="{D9ADB7BC-0B80-0247-8189-1EA82975C218}" srcOrd="4" destOrd="0" presId="urn:microsoft.com/office/officeart/2024/3/layout/SimpleTimelineVariant1"/>
    <dgm:cxn modelId="{F991AF4F-2CCF-F34C-82BC-90F69446A792}" type="presParOf" srcId="{D9ADB7BC-0B80-0247-8189-1EA82975C218}" destId="{F2AE020C-D9E9-E440-89B7-D4414B617F62}" srcOrd="0" destOrd="0" presId="urn:microsoft.com/office/officeart/2024/3/layout/SimpleTimelineVariant1"/>
    <dgm:cxn modelId="{B0E8AF5F-3A89-B740-A470-BCF38C1D8AE7}" type="presParOf" srcId="{D9ADB7BC-0B80-0247-8189-1EA82975C218}" destId="{1ED02956-D65B-0145-87BF-1CC25500C258}" srcOrd="1" destOrd="0" presId="urn:microsoft.com/office/officeart/2024/3/layout/SimpleTimelineVariant1"/>
    <dgm:cxn modelId="{5114D8CA-D489-1A46-8A86-8D2D1A1D0655}" type="presParOf" srcId="{1ED02956-D65B-0145-87BF-1CC25500C258}" destId="{9700A85B-161D-EE46-B58A-4A73A76EB57F}" srcOrd="0" destOrd="0" presId="urn:microsoft.com/office/officeart/2024/3/layout/SimpleTimelineVariant1"/>
    <dgm:cxn modelId="{971C8950-AA7E-A242-B617-A03193E2EE45}" type="presParOf" srcId="{1ED02956-D65B-0145-87BF-1CC25500C258}" destId="{8B666341-0A4E-4F46-9881-38C63243C56F}" srcOrd="1" destOrd="0" presId="urn:microsoft.com/office/officeart/2024/3/layout/SimpleTimelineVariant1"/>
    <dgm:cxn modelId="{3662D3BB-2428-EA49-98CC-E15CE08D4A99}" type="presParOf" srcId="{D9ADB7BC-0B80-0247-8189-1EA82975C218}" destId="{9B8FC3C3-09AC-4245-8062-21BE54FB24D6}" srcOrd="2" destOrd="0" presId="urn:microsoft.com/office/officeart/2024/3/layout/SimpleTimelineVariant1"/>
    <dgm:cxn modelId="{94BD32B8-8E56-294F-B52F-EACF9E2324D4}" type="presParOf" srcId="{D9ADB7BC-0B80-0247-8189-1EA82975C218}" destId="{5F17949D-00AB-1F42-84A9-07F60B2B518B}" srcOrd="3" destOrd="0" presId="urn:microsoft.com/office/officeart/2024/3/layout/SimpleTimelineVariant1"/>
    <dgm:cxn modelId="{E38B0582-8A5F-6A44-B16E-5086E222EEF4}" type="presParOf" srcId="{D9ADB7BC-0B80-0247-8189-1EA82975C218}" destId="{2771BD4B-EFE7-B049-AB76-69E5F0BFB38C}" srcOrd="4" destOrd="0" presId="urn:microsoft.com/office/officeart/2024/3/layout/SimpleTimelineVariant1"/>
    <dgm:cxn modelId="{77428580-2DED-A04B-B097-345C9A704E61}" type="presParOf" srcId="{D9ADB7BC-0B80-0247-8189-1EA82975C218}" destId="{65F08208-0596-A245-8A39-891038572016}" srcOrd="5" destOrd="0" presId="urn:microsoft.com/office/officeart/2024/3/layout/SimpleTimelineVariant1"/>
    <dgm:cxn modelId="{EBFA659B-B3C5-BA4E-83E3-29A0D20C6047}" type="presParOf" srcId="{6B2ECD4A-E333-2344-9FE2-C79702248FA0}" destId="{2114F0FF-8479-074E-9E62-0AEDF8467A9D}" srcOrd="5" destOrd="0" presId="urn:microsoft.com/office/officeart/2024/3/layout/SimpleTimelineVariant1"/>
    <dgm:cxn modelId="{08C09D4D-5B8A-194C-B37F-7B364896785A}" type="presParOf" srcId="{6B2ECD4A-E333-2344-9FE2-C79702248FA0}" destId="{481E14D1-6B44-7B48-B5CB-2CE9E6E15E6F}" srcOrd="6" destOrd="0" presId="urn:microsoft.com/office/officeart/2024/3/layout/SimpleTimelineVariant1"/>
    <dgm:cxn modelId="{49069A75-E9F2-A540-9994-E8AD4E4750D9}" type="presParOf" srcId="{481E14D1-6B44-7B48-B5CB-2CE9E6E15E6F}" destId="{6E8F73D4-78AE-6C43-A28A-6D16972907F7}" srcOrd="0" destOrd="0" presId="urn:microsoft.com/office/officeart/2024/3/layout/SimpleTimelineVariant1"/>
    <dgm:cxn modelId="{3C1010E4-A4FA-F042-963E-EBF7408ADA84}" type="presParOf" srcId="{481E14D1-6B44-7B48-B5CB-2CE9E6E15E6F}" destId="{47AC1507-FE37-9046-83B3-E4867DBF1659}" srcOrd="1" destOrd="0" presId="urn:microsoft.com/office/officeart/2024/3/layout/SimpleTimelineVariant1"/>
    <dgm:cxn modelId="{AF30924F-B2CD-684B-BCBF-A1CDDAB17FE5}" type="presParOf" srcId="{47AC1507-FE37-9046-83B3-E4867DBF1659}" destId="{0670E3FC-7610-6B45-8512-191A7DC1A981}" srcOrd="0" destOrd="0" presId="urn:microsoft.com/office/officeart/2024/3/layout/SimpleTimelineVariant1"/>
    <dgm:cxn modelId="{7F169C8A-18FB-0E4B-BD69-4089E55A7D91}" type="presParOf" srcId="{47AC1507-FE37-9046-83B3-E4867DBF1659}" destId="{3169F399-8318-B540-AC98-9DCF208289E5}" srcOrd="1" destOrd="0" presId="urn:microsoft.com/office/officeart/2024/3/layout/SimpleTimelineVariant1"/>
    <dgm:cxn modelId="{F70AF358-78BA-4948-98CA-2EF7E93F6771}" type="presParOf" srcId="{481E14D1-6B44-7B48-B5CB-2CE9E6E15E6F}" destId="{193675FA-9371-8747-B504-79A7E4892225}" srcOrd="2" destOrd="0" presId="urn:microsoft.com/office/officeart/2024/3/layout/SimpleTimelineVariant1"/>
    <dgm:cxn modelId="{E6EE6117-75DC-DD44-99C5-C0B8DEE33A07}" type="presParOf" srcId="{481E14D1-6B44-7B48-B5CB-2CE9E6E15E6F}" destId="{C33F7A2D-04AE-F84A-B593-D5F730241DE8}" srcOrd="3" destOrd="0" presId="urn:microsoft.com/office/officeart/2024/3/layout/SimpleTimelineVariant1"/>
    <dgm:cxn modelId="{4AE7CB12-A48A-014A-B617-08B34A1AEBF2}" type="presParOf" srcId="{481E14D1-6B44-7B48-B5CB-2CE9E6E15E6F}" destId="{C02C8639-5A56-764F-AEFD-223720C66423}" srcOrd="4" destOrd="0" presId="urn:microsoft.com/office/officeart/2024/3/layout/SimpleTimelineVariant1"/>
    <dgm:cxn modelId="{0D4AE19B-BA61-BE49-9C2F-0D472C7FACFE}" type="presParOf" srcId="{481E14D1-6B44-7B48-B5CB-2CE9E6E15E6F}" destId="{6E42209E-7B34-D147-8B18-7F239543D80C}" srcOrd="5" destOrd="0" presId="urn:microsoft.com/office/officeart/2024/3/layout/SimpleTimelineVariant1"/>
    <dgm:cxn modelId="{1BFEAB55-E5B3-5B46-88EB-B697A2EFA3C9}" type="presParOf" srcId="{6B2ECD4A-E333-2344-9FE2-C79702248FA0}" destId="{7910F9A7-D766-2F4E-A33A-17E5A2766D0E}" srcOrd="7" destOrd="0" presId="urn:microsoft.com/office/officeart/2024/3/layout/SimpleTimelineVariant1"/>
    <dgm:cxn modelId="{27EAA996-C3D6-2945-A051-AFC244DDC579}" type="presParOf" srcId="{6B2ECD4A-E333-2344-9FE2-C79702248FA0}" destId="{6764DBCB-FA3B-5142-9041-9D865496EC2E}" srcOrd="8" destOrd="0" presId="urn:microsoft.com/office/officeart/2024/3/layout/SimpleTimelineVariant1"/>
    <dgm:cxn modelId="{2BB2AC3C-CF96-A446-82D1-C237BE8F4D8A}" type="presParOf" srcId="{6764DBCB-FA3B-5142-9041-9D865496EC2E}" destId="{B93D112A-A2CA-934A-AE04-F4D8A1C9130D}" srcOrd="0" destOrd="0" presId="urn:microsoft.com/office/officeart/2024/3/layout/SimpleTimelineVariant1"/>
    <dgm:cxn modelId="{C3239A0D-5B1A-DA4B-8996-0E191D5D14D7}" type="presParOf" srcId="{6764DBCB-FA3B-5142-9041-9D865496EC2E}" destId="{E385668C-3727-C14A-9320-D7A0275DA3E1}" srcOrd="1" destOrd="0" presId="urn:microsoft.com/office/officeart/2024/3/layout/SimpleTimelineVariant1"/>
    <dgm:cxn modelId="{4B5448AE-E5A8-244E-9475-D13DE5065B3D}" type="presParOf" srcId="{E385668C-3727-C14A-9320-D7A0275DA3E1}" destId="{3917D4A4-3E7F-3D42-8C77-621DE7545DD8}" srcOrd="0" destOrd="0" presId="urn:microsoft.com/office/officeart/2024/3/layout/SimpleTimelineVariant1"/>
    <dgm:cxn modelId="{353BECC5-A73E-B845-AEE9-9F098F12F4A0}" type="presParOf" srcId="{E385668C-3727-C14A-9320-D7A0275DA3E1}" destId="{DCB76452-6408-9141-9F26-1670D5FBD966}" srcOrd="1" destOrd="0" presId="urn:microsoft.com/office/officeart/2024/3/layout/SimpleTimelineVariant1"/>
    <dgm:cxn modelId="{D5D69648-9942-0A43-AD4F-F130B723FA03}" type="presParOf" srcId="{6764DBCB-FA3B-5142-9041-9D865496EC2E}" destId="{1870A8F7-BD62-3B48-9230-18D3A7207DAF}" srcOrd="2" destOrd="0" presId="urn:microsoft.com/office/officeart/2024/3/layout/SimpleTimelineVariant1"/>
    <dgm:cxn modelId="{9361AAB7-5FD9-8248-BD64-39FAAEBC4706}" type="presParOf" srcId="{6764DBCB-FA3B-5142-9041-9D865496EC2E}" destId="{E4014246-D384-D24D-A398-AB9B9D0A56CE}" srcOrd="3" destOrd="0" presId="urn:microsoft.com/office/officeart/2024/3/layout/SimpleTimelineVariant1"/>
    <dgm:cxn modelId="{C1D59795-360B-F84E-AAF0-648A61B4D103}" type="presParOf" srcId="{6764DBCB-FA3B-5142-9041-9D865496EC2E}" destId="{FFFB7EAB-31AF-A340-A188-E955C126094B}" srcOrd="4" destOrd="0" presId="urn:microsoft.com/office/officeart/2024/3/layout/SimpleTimelineVariant1"/>
    <dgm:cxn modelId="{8664696E-067C-864E-98A8-32C4F7D1CF7A}" type="presParOf" srcId="{6764DBCB-FA3B-5142-9041-9D865496EC2E}" destId="{03F634FD-342C-344D-B255-92E5C5517868}" srcOrd="5" destOrd="0" presId="urn:microsoft.com/office/officeart/2024/3/layout/SimpleTimelineVariant1"/>
    <dgm:cxn modelId="{61D550A3-A26B-9E42-9DEB-5BE70363F6BD}" type="presParOf" srcId="{6B2ECD4A-E333-2344-9FE2-C79702248FA0}" destId="{A37E2F13-D3B7-EE43-A961-618713C3C432}" srcOrd="9" destOrd="0" presId="urn:microsoft.com/office/officeart/2024/3/layout/SimpleTimelineVariant1"/>
    <dgm:cxn modelId="{6F21FC97-C1CD-1D45-9B95-B581C84006FF}" type="presParOf" srcId="{6B2ECD4A-E333-2344-9FE2-C79702248FA0}" destId="{68375940-010A-EC48-BB00-F25601DE9D1B}" srcOrd="10" destOrd="0" presId="urn:microsoft.com/office/officeart/2024/3/layout/SimpleTimelineVariant1"/>
    <dgm:cxn modelId="{DD818007-1E4D-3146-9AAB-7359FD81AB05}" type="presParOf" srcId="{68375940-010A-EC48-BB00-F25601DE9D1B}" destId="{AAE22749-3A08-E343-A33C-55EE7304BD8E}" srcOrd="0" destOrd="0" presId="urn:microsoft.com/office/officeart/2024/3/layout/SimpleTimelineVariant1"/>
    <dgm:cxn modelId="{9558C321-EA2F-CE40-AB19-9901955F4E6F}" type="presParOf" srcId="{68375940-010A-EC48-BB00-F25601DE9D1B}" destId="{1BC730E0-B798-9A44-A721-239028A267D2}" srcOrd="1" destOrd="0" presId="urn:microsoft.com/office/officeart/2024/3/layout/SimpleTimelineVariant1"/>
    <dgm:cxn modelId="{420CEBE2-45D2-DD42-9089-14332B7D9BF7}" type="presParOf" srcId="{1BC730E0-B798-9A44-A721-239028A267D2}" destId="{F9760533-BC36-E140-ACF0-6596FDE3439B}" srcOrd="0" destOrd="0" presId="urn:microsoft.com/office/officeart/2024/3/layout/SimpleTimelineVariant1"/>
    <dgm:cxn modelId="{1A40EE63-7367-2C4C-B52F-3CFBBE8B4B79}" type="presParOf" srcId="{1BC730E0-B798-9A44-A721-239028A267D2}" destId="{05908261-4320-AC41-B853-EE0C53F8CDDB}" srcOrd="1" destOrd="0" presId="urn:microsoft.com/office/officeart/2024/3/layout/SimpleTimelineVariant1"/>
    <dgm:cxn modelId="{ACFBBBDA-BA1F-D24B-86F6-88A1F4B1142F}" type="presParOf" srcId="{68375940-010A-EC48-BB00-F25601DE9D1B}" destId="{674D2EE4-8C7A-8946-A77B-A203EB4775E6}" srcOrd="2" destOrd="0" presId="urn:microsoft.com/office/officeart/2024/3/layout/SimpleTimelineVariant1"/>
    <dgm:cxn modelId="{163C8A68-EE06-1F4D-B7FF-13377D040718}" type="presParOf" srcId="{68375940-010A-EC48-BB00-F25601DE9D1B}" destId="{9E0429CD-C67F-5247-A53F-78D319459B2F}" srcOrd="3" destOrd="0" presId="urn:microsoft.com/office/officeart/2024/3/layout/SimpleTimelineVariant1"/>
    <dgm:cxn modelId="{908909DE-E367-1240-8C0C-18B976082949}" type="presParOf" srcId="{68375940-010A-EC48-BB00-F25601DE9D1B}" destId="{050806F4-9A2D-8E40-9C5E-93E3AEA7F43B}" srcOrd="4" destOrd="0" presId="urn:microsoft.com/office/officeart/2024/3/layout/SimpleTimelineVariant1"/>
    <dgm:cxn modelId="{B326E2D0-236C-5E4D-90F7-D197A935259D}" type="presParOf" srcId="{68375940-010A-EC48-BB00-F25601DE9D1B}" destId="{F0994C0F-CA53-BA44-8101-844D2AFB82E9}" srcOrd="5" destOrd="0" presId="urn:microsoft.com/office/officeart/2024/3/layout/SimpleTimelineVarian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F3DA1-DB4D-074D-AEBD-5571291DD782}">
      <dsp:nvSpPr>
        <dsp:cNvPr id="0" name=""/>
        <dsp:cNvSpPr/>
      </dsp:nvSpPr>
      <dsp:spPr>
        <a:xfrm>
          <a:off x="0" y="2675940"/>
          <a:ext cx="7376382" cy="0"/>
        </a:xfrm>
        <a:prstGeom prst="line">
          <a:avLst/>
        </a:prstGeom>
        <a:solidFill>
          <a:schemeClr val="lt1">
            <a:alpha val="90000"/>
            <a:hueOff val="0"/>
            <a:satOff val="0"/>
            <a:lumOff val="0"/>
            <a:alphaOff val="0"/>
          </a:schemeClr>
        </a:solidFill>
        <a:ln w="12050" cap="flat" cmpd="sng" algn="ctr">
          <a:solidFill>
            <a:schemeClr val="dk1">
              <a:hueOff val="0"/>
              <a:satOff val="0"/>
              <a:lumOff val="0"/>
              <a:alphaOff val="0"/>
            </a:schemeClr>
          </a:solidFill>
          <a:prstDash val="solid"/>
          <a:tailEnd type="arrow" w="med" len="med"/>
        </a:ln>
        <a:effectLst/>
      </dsp:spPr>
      <dsp:style>
        <a:lnRef idx="2">
          <a:scrgbClr r="0" g="0" b="0"/>
        </a:lnRef>
        <a:fillRef idx="1">
          <a:scrgbClr r="0" g="0" b="0"/>
        </a:fillRef>
        <a:effectRef idx="0">
          <a:scrgbClr r="0" g="0" b="0"/>
        </a:effectRef>
        <a:fontRef idx="minor"/>
      </dsp:style>
    </dsp:sp>
    <dsp:sp modelId="{6DC59CE8-7D05-7845-9662-196330024CE3}">
      <dsp:nvSpPr>
        <dsp:cNvPr id="0" name=""/>
        <dsp:cNvSpPr/>
      </dsp:nvSpPr>
      <dsp:spPr>
        <a:xfrm>
          <a:off x="514900" y="1091783"/>
          <a:ext cx="1608160" cy="158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GB" sz="1500" kern="1200" dirty="0"/>
            <a:t>Data correctly represents reality – </a:t>
          </a:r>
          <a:r>
            <a:rPr lang="en-GB" sz="1500" b="1" kern="1200" dirty="0"/>
            <a:t>Correct product prices across all channels.</a:t>
          </a:r>
        </a:p>
      </dsp:txBody>
      <dsp:txXfrm>
        <a:off x="514900" y="1091783"/>
        <a:ext cx="1608160" cy="1584156"/>
      </dsp:txXfrm>
    </dsp:sp>
    <dsp:sp modelId="{113A23D2-7787-E54C-A676-15736CB1C39B}">
      <dsp:nvSpPr>
        <dsp:cNvPr id="0" name=""/>
        <dsp:cNvSpPr/>
      </dsp:nvSpPr>
      <dsp:spPr>
        <a:xfrm>
          <a:off x="514900" y="535187"/>
          <a:ext cx="1608160" cy="556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GB" sz="2000" kern="1200" dirty="0"/>
            <a:t>Accuracy</a:t>
          </a:r>
        </a:p>
      </dsp:txBody>
      <dsp:txXfrm>
        <a:off x="514900" y="535187"/>
        <a:ext cx="1608160" cy="556595"/>
      </dsp:txXfrm>
    </dsp:sp>
    <dsp:sp modelId="{133C64AF-704A-F248-874D-49A2047338A1}">
      <dsp:nvSpPr>
        <dsp:cNvPr id="0" name=""/>
        <dsp:cNvSpPr/>
      </dsp:nvSpPr>
      <dsp:spPr>
        <a:xfrm>
          <a:off x="260249" y="535187"/>
          <a:ext cx="0" cy="2140752"/>
        </a:xfrm>
        <a:prstGeom prst="line">
          <a:avLst/>
        </a:pr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277F7B-8851-2B44-810A-6A16DC6E760D}">
      <dsp:nvSpPr>
        <dsp:cNvPr id="0" name=""/>
        <dsp:cNvSpPr/>
      </dsp:nvSpPr>
      <dsp:spPr>
        <a:xfrm>
          <a:off x="225326" y="2611931"/>
          <a:ext cx="117139" cy="128016"/>
        </a:xfrm>
        <a:prstGeom prst="ellipse">
          <a:avLst/>
        </a:prstGeom>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121B9F-BD4A-E047-846C-1B93C27ABC3C}">
      <dsp:nvSpPr>
        <dsp:cNvPr id="0" name=""/>
        <dsp:cNvSpPr/>
      </dsp:nvSpPr>
      <dsp:spPr>
        <a:xfrm>
          <a:off x="1564444" y="3960391"/>
          <a:ext cx="1608160" cy="856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142875" bIns="95250" numCol="1" spcCol="1270" anchor="t" anchorCtr="0">
          <a:noAutofit/>
        </a:bodyPr>
        <a:lstStyle/>
        <a:p>
          <a:pPr marL="0" lvl="0" indent="0" algn="l" defTabSz="666750">
            <a:lnSpc>
              <a:spcPct val="90000"/>
            </a:lnSpc>
            <a:spcBef>
              <a:spcPct val="0"/>
            </a:spcBef>
            <a:spcAft>
              <a:spcPct val="35000"/>
            </a:spcAft>
            <a:buNone/>
          </a:pPr>
          <a:r>
            <a:rPr lang="en-GB" sz="1500" kern="1200" dirty="0"/>
            <a:t>Data available when needed – </a:t>
          </a:r>
          <a:r>
            <a:rPr lang="en-GB" sz="1500" b="1" kern="1200" dirty="0"/>
            <a:t>Sales data updated daily.</a:t>
          </a:r>
        </a:p>
      </dsp:txBody>
      <dsp:txXfrm>
        <a:off x="1564444" y="3960391"/>
        <a:ext cx="1608160" cy="856300"/>
      </dsp:txXfrm>
    </dsp:sp>
    <dsp:sp modelId="{A5AF5624-1CB9-E340-AA64-E70E13CA1E31}">
      <dsp:nvSpPr>
        <dsp:cNvPr id="0" name=""/>
        <dsp:cNvSpPr/>
      </dsp:nvSpPr>
      <dsp:spPr>
        <a:xfrm>
          <a:off x="1564444" y="3425203"/>
          <a:ext cx="1608160" cy="535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GB" sz="2000" kern="1200" dirty="0"/>
            <a:t>Timeliness </a:t>
          </a:r>
        </a:p>
      </dsp:txBody>
      <dsp:txXfrm>
        <a:off x="1564444" y="3425203"/>
        <a:ext cx="1608160" cy="535188"/>
      </dsp:txXfrm>
    </dsp:sp>
    <dsp:sp modelId="{233C90A4-9369-F643-9136-3F76241AD8FD}">
      <dsp:nvSpPr>
        <dsp:cNvPr id="0" name=""/>
        <dsp:cNvSpPr/>
      </dsp:nvSpPr>
      <dsp:spPr>
        <a:xfrm>
          <a:off x="1309794" y="2675940"/>
          <a:ext cx="0" cy="2140752"/>
        </a:xfrm>
        <a:prstGeom prst="line">
          <a:avLst/>
        </a:pr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F2518FD-FAC9-A342-B434-5E9BD81A63F7}">
      <dsp:nvSpPr>
        <dsp:cNvPr id="0" name=""/>
        <dsp:cNvSpPr/>
      </dsp:nvSpPr>
      <dsp:spPr>
        <a:xfrm>
          <a:off x="1274871" y="2611931"/>
          <a:ext cx="117139" cy="128016"/>
        </a:xfrm>
        <a:prstGeom prst="ellipse">
          <a:avLst/>
        </a:prstGeom>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8FC3C3-09AC-4245-8062-21BE54FB24D6}">
      <dsp:nvSpPr>
        <dsp:cNvPr id="0" name=""/>
        <dsp:cNvSpPr/>
      </dsp:nvSpPr>
      <dsp:spPr>
        <a:xfrm>
          <a:off x="2613989" y="1091783"/>
          <a:ext cx="1608160" cy="158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GB" sz="1500" kern="1200"/>
            <a:t>Required fields populated – </a:t>
          </a:r>
          <a:r>
            <a:rPr lang="en-GB" sz="1500" b="1" kern="1200"/>
            <a:t>Customer profiles have emails and consent.</a:t>
          </a:r>
        </a:p>
      </dsp:txBody>
      <dsp:txXfrm>
        <a:off x="2613989" y="1091783"/>
        <a:ext cx="1608160" cy="1584156"/>
      </dsp:txXfrm>
    </dsp:sp>
    <dsp:sp modelId="{5F17949D-00AB-1F42-84A9-07F60B2B518B}">
      <dsp:nvSpPr>
        <dsp:cNvPr id="0" name=""/>
        <dsp:cNvSpPr/>
      </dsp:nvSpPr>
      <dsp:spPr>
        <a:xfrm>
          <a:off x="2613989" y="535187"/>
          <a:ext cx="1608160" cy="556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GB" sz="2000" kern="1200" dirty="0"/>
            <a:t>Completeness</a:t>
          </a:r>
        </a:p>
      </dsp:txBody>
      <dsp:txXfrm>
        <a:off x="2613989" y="535187"/>
        <a:ext cx="1608160" cy="556595"/>
      </dsp:txXfrm>
    </dsp:sp>
    <dsp:sp modelId="{2771BD4B-EFE7-B049-AB76-69E5F0BFB38C}">
      <dsp:nvSpPr>
        <dsp:cNvPr id="0" name=""/>
        <dsp:cNvSpPr/>
      </dsp:nvSpPr>
      <dsp:spPr>
        <a:xfrm>
          <a:off x="2359338" y="535187"/>
          <a:ext cx="0" cy="2140752"/>
        </a:xfrm>
        <a:prstGeom prst="line">
          <a:avLst/>
        </a:pr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AE020C-D9E9-E440-89B7-D4414B617F62}">
      <dsp:nvSpPr>
        <dsp:cNvPr id="0" name=""/>
        <dsp:cNvSpPr/>
      </dsp:nvSpPr>
      <dsp:spPr>
        <a:xfrm>
          <a:off x="2324415" y="2611931"/>
          <a:ext cx="117139" cy="128016"/>
        </a:xfrm>
        <a:prstGeom prst="ellipse">
          <a:avLst/>
        </a:prstGeom>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3675FA-9371-8747-B504-79A7E4892225}">
      <dsp:nvSpPr>
        <dsp:cNvPr id="0" name=""/>
        <dsp:cNvSpPr/>
      </dsp:nvSpPr>
      <dsp:spPr>
        <a:xfrm>
          <a:off x="3663533" y="3960391"/>
          <a:ext cx="1608160" cy="856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142875" bIns="95250" numCol="1" spcCol="1270" anchor="t" anchorCtr="0">
          <a:noAutofit/>
        </a:bodyPr>
        <a:lstStyle/>
        <a:p>
          <a:pPr marL="0" lvl="0" indent="0" algn="l" defTabSz="666750">
            <a:lnSpc>
              <a:spcPct val="90000"/>
            </a:lnSpc>
            <a:spcBef>
              <a:spcPct val="0"/>
            </a:spcBef>
            <a:spcAft>
              <a:spcPct val="35000"/>
            </a:spcAft>
            <a:buNone/>
          </a:pPr>
          <a:r>
            <a:rPr lang="en-GB" sz="1500" kern="1200" dirty="0"/>
            <a:t>Data follows defined rules – </a:t>
          </a:r>
          <a:r>
            <a:rPr lang="en-GB" sz="1500" b="1" kern="1200" dirty="0"/>
            <a:t>UK customers must have “UK” in their customer ID, like US customers.</a:t>
          </a:r>
        </a:p>
      </dsp:txBody>
      <dsp:txXfrm>
        <a:off x="3663533" y="3960391"/>
        <a:ext cx="1608160" cy="856300"/>
      </dsp:txXfrm>
    </dsp:sp>
    <dsp:sp modelId="{C33F7A2D-04AE-F84A-B593-D5F730241DE8}">
      <dsp:nvSpPr>
        <dsp:cNvPr id="0" name=""/>
        <dsp:cNvSpPr/>
      </dsp:nvSpPr>
      <dsp:spPr>
        <a:xfrm>
          <a:off x="3663533" y="3425203"/>
          <a:ext cx="1608160" cy="535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GB" sz="2000" kern="1200" dirty="0"/>
            <a:t>Validity</a:t>
          </a:r>
        </a:p>
      </dsp:txBody>
      <dsp:txXfrm>
        <a:off x="3663533" y="3425203"/>
        <a:ext cx="1608160" cy="535188"/>
      </dsp:txXfrm>
    </dsp:sp>
    <dsp:sp modelId="{C02C8639-5A56-764F-AEFD-223720C66423}">
      <dsp:nvSpPr>
        <dsp:cNvPr id="0" name=""/>
        <dsp:cNvSpPr/>
      </dsp:nvSpPr>
      <dsp:spPr>
        <a:xfrm>
          <a:off x="3408882" y="2675940"/>
          <a:ext cx="0" cy="2140752"/>
        </a:xfrm>
        <a:prstGeom prst="line">
          <a:avLst/>
        </a:pr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8F73D4-78AE-6C43-A28A-6D16972907F7}">
      <dsp:nvSpPr>
        <dsp:cNvPr id="0" name=""/>
        <dsp:cNvSpPr/>
      </dsp:nvSpPr>
      <dsp:spPr>
        <a:xfrm>
          <a:off x="3373959" y="2611931"/>
          <a:ext cx="117139" cy="128016"/>
        </a:xfrm>
        <a:prstGeom prst="ellipse">
          <a:avLst/>
        </a:prstGeom>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70A8F7-BD62-3B48-9230-18D3A7207DAF}">
      <dsp:nvSpPr>
        <dsp:cNvPr id="0" name=""/>
        <dsp:cNvSpPr/>
      </dsp:nvSpPr>
      <dsp:spPr>
        <a:xfrm>
          <a:off x="4799275" y="930793"/>
          <a:ext cx="1608160" cy="1584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GB" sz="1500" kern="1200" dirty="0"/>
            <a:t>Same data matches across systems – </a:t>
          </a:r>
          <a:r>
            <a:rPr lang="en-GB" sz="1500" b="1" kern="1200" dirty="0"/>
            <a:t>SKU IDs match Salesforce, Oracle ERP, Shopify, and Excel – reducing siloed systems.</a:t>
          </a:r>
        </a:p>
      </dsp:txBody>
      <dsp:txXfrm>
        <a:off x="4799275" y="930793"/>
        <a:ext cx="1608160" cy="1584156"/>
      </dsp:txXfrm>
    </dsp:sp>
    <dsp:sp modelId="{E4014246-D384-D24D-A398-AB9B9D0A56CE}">
      <dsp:nvSpPr>
        <dsp:cNvPr id="0" name=""/>
        <dsp:cNvSpPr/>
      </dsp:nvSpPr>
      <dsp:spPr>
        <a:xfrm>
          <a:off x="4799275" y="374198"/>
          <a:ext cx="1608160" cy="556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GB" sz="2000" kern="1200" dirty="0"/>
            <a:t>Consistency</a:t>
          </a:r>
        </a:p>
      </dsp:txBody>
      <dsp:txXfrm>
        <a:off x="4799275" y="374198"/>
        <a:ext cx="1608160" cy="556595"/>
      </dsp:txXfrm>
    </dsp:sp>
    <dsp:sp modelId="{FFFB7EAB-31AF-A340-A188-E955C126094B}">
      <dsp:nvSpPr>
        <dsp:cNvPr id="0" name=""/>
        <dsp:cNvSpPr/>
      </dsp:nvSpPr>
      <dsp:spPr>
        <a:xfrm>
          <a:off x="4458426" y="535187"/>
          <a:ext cx="0" cy="2140752"/>
        </a:xfrm>
        <a:prstGeom prst="line">
          <a:avLst/>
        </a:pr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3D112A-A2CA-934A-AE04-F4D8A1C9130D}">
      <dsp:nvSpPr>
        <dsp:cNvPr id="0" name=""/>
        <dsp:cNvSpPr/>
      </dsp:nvSpPr>
      <dsp:spPr>
        <a:xfrm>
          <a:off x="4423504" y="2611931"/>
          <a:ext cx="117139" cy="128016"/>
        </a:xfrm>
        <a:prstGeom prst="ellipse">
          <a:avLst/>
        </a:prstGeom>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4D2EE4-8C7A-8946-A77B-A203EB4775E6}">
      <dsp:nvSpPr>
        <dsp:cNvPr id="0" name=""/>
        <dsp:cNvSpPr/>
      </dsp:nvSpPr>
      <dsp:spPr>
        <a:xfrm>
          <a:off x="5762622" y="3960391"/>
          <a:ext cx="1608160" cy="856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142875" bIns="95250" numCol="1" spcCol="1270" anchor="t" anchorCtr="0">
          <a:noAutofit/>
        </a:bodyPr>
        <a:lstStyle/>
        <a:p>
          <a:pPr marL="0" lvl="0" indent="0" algn="l" defTabSz="666750">
            <a:lnSpc>
              <a:spcPct val="90000"/>
            </a:lnSpc>
            <a:spcBef>
              <a:spcPct val="0"/>
            </a:spcBef>
            <a:spcAft>
              <a:spcPct val="35000"/>
            </a:spcAft>
            <a:buNone/>
          </a:pPr>
          <a:r>
            <a:rPr lang="en-GB" sz="1500" b="0" kern="1200" dirty="0"/>
            <a:t>No duplicate records – </a:t>
          </a:r>
          <a:r>
            <a:rPr lang="en-GB" sz="1500" b="1" kern="1200" dirty="0"/>
            <a:t>Each customer exists once in the master (golden) customer record managed through Master Data Management (MDM).</a:t>
          </a:r>
        </a:p>
      </dsp:txBody>
      <dsp:txXfrm>
        <a:off x="5762622" y="3960391"/>
        <a:ext cx="1608160" cy="856300"/>
      </dsp:txXfrm>
    </dsp:sp>
    <dsp:sp modelId="{9E0429CD-C67F-5247-A53F-78D319459B2F}">
      <dsp:nvSpPr>
        <dsp:cNvPr id="0" name=""/>
        <dsp:cNvSpPr/>
      </dsp:nvSpPr>
      <dsp:spPr>
        <a:xfrm>
          <a:off x="5762622" y="3425203"/>
          <a:ext cx="1608160" cy="535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GB" sz="2000" b="1" kern="1200" dirty="0"/>
            <a:t>Uniqueness  </a:t>
          </a:r>
        </a:p>
      </dsp:txBody>
      <dsp:txXfrm>
        <a:off x="5762622" y="3425203"/>
        <a:ext cx="1608160" cy="535188"/>
      </dsp:txXfrm>
    </dsp:sp>
    <dsp:sp modelId="{050806F4-9A2D-8E40-9C5E-93E3AEA7F43B}">
      <dsp:nvSpPr>
        <dsp:cNvPr id="0" name=""/>
        <dsp:cNvSpPr/>
      </dsp:nvSpPr>
      <dsp:spPr>
        <a:xfrm>
          <a:off x="5507971" y="2675940"/>
          <a:ext cx="0" cy="2140752"/>
        </a:xfrm>
        <a:prstGeom prst="line">
          <a:avLst/>
        </a:pr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AE22749-3A08-E343-A33C-55EE7304BD8E}">
      <dsp:nvSpPr>
        <dsp:cNvPr id="0" name=""/>
        <dsp:cNvSpPr/>
      </dsp:nvSpPr>
      <dsp:spPr>
        <a:xfrm>
          <a:off x="5473048" y="2611931"/>
          <a:ext cx="117139" cy="128016"/>
        </a:xfrm>
        <a:prstGeom prst="ellipse">
          <a:avLst/>
        </a:prstGeom>
        <a:solidFill>
          <a:schemeClr val="dk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24/3/layout/SimpleTimelineVariant1">
  <dgm:title val="Simple Timeline"/>
  <dgm:desc val="Displays events in chronological order. Each event should have a date or name up to medium length and the option to add a description that can be medium or a bit longer in length."/>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align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2050">
                    <a:solidFill>
                      <a:srgbClr val="000000"/>
                    </a:solidFill>
                    <a:tailEnd type="arrow" w="med" len="med"/>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arrow" w="med" len="med"/>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23"/>
                        <dgm:constr type="h" for="ch" forName="ConnectorPoint1" refType="h" refFor="ch" refForName="DropPinPlaceHolder1" fact="0.23"/>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fact="0"/>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23"/>
                        <dgm:constr type="h" for="ch" forName="ConnectorPoint1" refType="h" refFor="ch" refForName="DropPinPlaceHolder1" fact="0.23"/>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1TextContainer1" refType="w" fact="0.83"/>
                        <dgm:constr type="l" for="ch" forName="L1TextContainer1" refType="r" refFor="ch" refForName="DropPinPlaceHolder1"/>
                        <dgm:constr type="b" for="ch" forName="L1TextContainer1" refType="h" fact="0.55"/>
                        <dgm:constr type="t" for="ch" forName="L1TextContainer1" refType="h" fact="0.675"/>
                        <dgm:constr type="w" for="ch" forName="L2TextContainer1" refType="w" fact="0.83"/>
                        <dgm:constr type="l" for="ch" forName="L2TextContainer1" refType="r" refFor="ch" refForName="DropPinPlaceHolder1"/>
                        <dgm:constr type="b" for="ch" forName="L2TextContainer1" refType="b" refFor="ch" refForName="DropPinPlaceHolder1"/>
                        <dgm:constr type="t" for="ch" forName="L2TextContainer1" refType="h" fact="0.8"/>
                        <dgm:constr type="w" for="ch" forName="ConnectLine1"/>
                        <dgm:constr type="ctrX" for="ch" forName="ConnectLine1" refType="ctrX" refFor="ch" refForName="DropPinPlaceHolder1"/>
                        <dgm:constr type="t" for="ch" forName="ConnectLine1" refType="h" fact="0.5"/>
                        <dgm:constr type="b" for="ch" forName="ConnectLine1" refType="b"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23"/>
                        <dgm:constr type="h" for="ch" forName="ConnectorPoint1" refType="h" refFor="ch" refForName="DropPinPlaceHolder1" fact="0.23"/>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fact="0"/>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23"/>
                        <dgm:constr type="h" for="ch" forName="ConnectorPoint1" refType="h" refFor="ch" refForName="DropPinPlaceHolder1" fact="0.23"/>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1TextContainer1" refType="w" fact="0.83"/>
                        <dgm:constr type="l" for="ch" forName="L1TextContainer1" refType="r" refFor="ch" refForName="DropPinPlaceHolder1"/>
                        <dgm:constr type="b" for="ch" forName="L1TextContainer1" refType="h" fact="0.55"/>
                        <dgm:constr type="t" for="ch" forName="L1TextContainer1" refType="h" fact="0.675"/>
                        <dgm:constr type="w" for="ch" forName="L2TextContainer1" refType="w" fact="0.83"/>
                        <dgm:constr type="l" for="ch" forName="L2TextContainer1" refType="r" refFor="ch" refForName="DropPinPlaceHolder1"/>
                        <dgm:constr type="b" for="ch" forName="L2TextContainer1" refType="b" refFor="ch" refForName="DropPinPlaceHolder1"/>
                        <dgm:constr type="t" for="ch" forName="L2TextContainer1" refType="h" fact="0.8"/>
                        <dgm:constr type="w" for="ch" forName="ConnectLine1"/>
                        <dgm:constr type="ctrX" for="ch" forName="ConnectLine1" refType="ctrX" refFor="ch" refForName="DropPinPlaceHolder1"/>
                        <dgm:constr type="t" for="ch" forName="ConnectLine1" refType="h" fact="0.5"/>
                        <dgm:constr type="b" for="ch" forName="ConnectLine1" refType="b"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fact="0"/>
                  <dgm:constr type="h" for="ch" forName="DropPin1" refType="h" fact="0"/>
                  <dgm:constr type="ctrX" for="ch" forName="DropPin1" refType="w" fact="0"/>
                  <dgm:constr type="ctrY" for="ch" forName="DropPin1" refType="h" fact="0"/>
                  <dgm:constr type="w" for="ch" forName="Ellipse1" refType="w" refFor="ch" refForName="DropPin1" fact="0"/>
                  <dgm:constr type="h" for="ch" forName="Ellipse1" refType="w" refFor="ch" refForName="DropPin1" fact="0"/>
                  <dgm:constr type="ctrX" for="ch" forName="Ellipse1" refType="ctrX" refFor="ch" refForName="DropPin1" fact="0"/>
                  <dgm:constr type="ctrY" for="ch" forName="Ellipse1" refType="ctrY" refFor="ch" refForName="DropPin1" fact="0"/>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7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6"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20" fact="NaN" max="NaN"/>
                </dgm:ruleLst>
              </dgm:layoutNode>
              <dgm:layoutNode name="ConnectLine1" styleLbl="sibTrans1D1">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23"/>
                        <dgm:constr type="h" for="ch" forName="ConnectorPoint" refType="h" refFor="ch" refForName="DropPinPlaceHolder" fact="0.23"/>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fact="2"/>
                        <dgm:constr type="ctrX" for="ch" forName="ConnectLine" refType="ctrX" refFor="ch" refForName="DropPinPlaceHolder"/>
                        <dgm:constr type="b" for="ch" forName="ConnectLine" refType="h" fact="0.5"/>
                        <dgm:constr type="t" for="ch" forName="ConnectLine" refType="b" refFor="ch" refForName="DropPinPlaceHolder" fact="0"/>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23"/>
                        <dgm:constr type="h" for="ch" forName="ConnectorPoint" refType="h" refFor="ch" refForName="DropPinPlaceHolder" fact="0.23"/>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1TextContainer" refType="w" fact="0.83"/>
                        <dgm:constr type="l" for="ch" forName="L1TextContainer" refType="r" refFor="ch" refForName="DropPinPlaceHolder"/>
                        <dgm:constr type="b" for="ch" forName="L1TextContainer" refType="h" fact="0.55"/>
                        <dgm:constr type="t" for="ch" forName="L1TextContainer" refType="h" fact="0.675"/>
                        <dgm:constr type="w" for="ch" forName="L2TextContainer" refType="w" fact="0.83"/>
                        <dgm:constr type="l" for="ch" forName="L2TextContainer" refType="r" refFor="ch" refForName="DropPinPlaceHolder"/>
                        <dgm:constr type="b" for="ch" forName="L2TextContainer" refType="b" refFor="ch" refForName="DropPinPlaceHolder"/>
                        <dgm:constr type="t" for="ch" forName="L2TextContainer" refType="h" fact="0.8"/>
                        <dgm:constr type="w" for="ch" forName="ConnectLine"/>
                        <dgm:constr type="ctrX" for="ch" forName="ConnectLine" refType="ctrX" refFor="ch" refForName="DropPinPlaceHolder"/>
                        <dgm:constr type="t" for="ch" forName="ConnectLine" refType="h" fact="0.5"/>
                        <dgm:constr type="b" for="ch" forName="ConnectLine" refType="b"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23"/>
                        <dgm:constr type="h" for="ch" forName="ConnectorPoint" refType="h" refFor="ch" refForName="DropPinPlaceHolder" fact="0.23"/>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fact="0"/>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23"/>
                        <dgm:constr type="h" for="ch" forName="ConnectorPoint" refType="h" refFor="ch" refForName="DropPinPlaceHolder" fact="0.23"/>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1TextContainer" refType="w" fact="0.83"/>
                        <dgm:constr type="l" for="ch" forName="L1TextContainer" refType="r" refFor="ch" refForName="DropPinPlaceHolder"/>
                        <dgm:constr type="b" for="ch" forName="L1TextContainer" refType="h" fact="0.55"/>
                        <dgm:constr type="t" for="ch" forName="L1TextContainer" refType="h" fact="0.675"/>
                        <dgm:constr type="w" for="ch" forName="L2TextContainer" refType="w" fact="0.83"/>
                        <dgm:constr type="l" for="ch" forName="L2TextContainer" refType="r" refFor="ch" refForName="DropPinPlaceHolder"/>
                        <dgm:constr type="b" for="ch" forName="L2TextContainer" refType="b" refFor="ch" refForName="DropPinPlaceHolder"/>
                        <dgm:constr type="t" for="ch" forName="L2TextContainer" refType="h" fact="0.8"/>
                        <dgm:constr type="w" for="ch" forName="ConnectLine"/>
                        <dgm:constr type="ctrX" for="ch" forName="ConnectLine" refType="ctrX" refFor="ch" refForName="DropPinPlaceHolder"/>
                        <dgm:constr type="t" for="ch" forName="ConnectLine" refType="h" fact="0.5"/>
                        <dgm:constr type="b" for="ch" forName="ConnectLine" refType="b"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fact="0"/>
                  <dgm:constr type="h" for="ch" forName="DropPin" refType="h" fact="0"/>
                  <dgm:constr type="ctrX" for="ch" forName="DropPin" refType="w" fact="0"/>
                  <dgm:constr type="ctrY" for="ch" forName="DropPin" refType="h" fact="0"/>
                  <dgm:constr type="w" for="ch" forName="Ellipse" refType="w" refFor="ch" refForName="DropPin" fact="0"/>
                  <dgm:constr type="h" for="ch" forName="Ellipse" refType="w" refFor="ch" refForName="DropPin" fact="0"/>
                  <dgm:constr type="ctrX" for="ch" forName="Ellipse" refType="ctrX" refFor="ch" refForName="DropPin" fact="0"/>
                  <dgm:constr type="ctrY" for="ch" forName="Ellipse" refType="ctrY" refFor="ch" refForName="DropPin" fact="0"/>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7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6"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20" fact="NaN" max="NaN"/>
                </dgm:ruleLst>
              </dgm:layoutNode>
              <dgm:layoutNode name="ConnectLine" styleLbl="sibTrans1D1">
                <dgm:alg type="sp"/>
                <dgm:shape xmlns:r="http://schemas.openxmlformats.org/officeDocument/2006/relationships" type="line" r:blip="">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6AA85-4B5B-419B-AAA9-D288508B9B14}" type="datetimeFigureOut">
              <a:rPr lang="en-GB" smtClean="0"/>
              <a:t>12/01/2026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1293C-F7EE-4FC9-B218-F7016FCD112D}" type="slidenum">
              <a:rPr lang="en-GB" smtClean="0"/>
              <a:t>‹#›</a:t>
            </a:fld>
            <a:endParaRPr lang="en-GB"/>
          </a:p>
        </p:txBody>
      </p:sp>
    </p:spTree>
    <p:extLst>
      <p:ext uri="{BB962C8B-B14F-4D97-AF65-F5344CB8AC3E}">
        <p14:creationId xmlns:p14="http://schemas.microsoft.com/office/powerpoint/2010/main" val="2259051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D1293C-F7EE-4FC9-B218-F7016FCD112D}" type="slidenum">
              <a:rPr lang="en-GB" smtClean="0"/>
              <a:t>1</a:t>
            </a:fld>
            <a:endParaRPr lang="en-GB"/>
          </a:p>
        </p:txBody>
      </p:sp>
    </p:spTree>
    <p:extLst>
      <p:ext uri="{BB962C8B-B14F-4D97-AF65-F5344CB8AC3E}">
        <p14:creationId xmlns:p14="http://schemas.microsoft.com/office/powerpoint/2010/main" val="367141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D1293C-F7EE-4FC9-B218-F7016FCD112D}" type="slidenum">
              <a:rPr lang="en-GB" smtClean="0"/>
              <a:t>3</a:t>
            </a:fld>
            <a:endParaRPr lang="en-GB"/>
          </a:p>
        </p:txBody>
      </p:sp>
    </p:spTree>
    <p:extLst>
      <p:ext uri="{BB962C8B-B14F-4D97-AF65-F5344CB8AC3E}">
        <p14:creationId xmlns:p14="http://schemas.microsoft.com/office/powerpoint/2010/main" val="24105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D1293C-F7EE-4FC9-B218-F7016FCD112D}" type="slidenum">
              <a:rPr lang="en-GB" smtClean="0"/>
              <a:t>4</a:t>
            </a:fld>
            <a:endParaRPr lang="en-GB"/>
          </a:p>
        </p:txBody>
      </p:sp>
    </p:spTree>
    <p:extLst>
      <p:ext uri="{BB962C8B-B14F-4D97-AF65-F5344CB8AC3E}">
        <p14:creationId xmlns:p14="http://schemas.microsoft.com/office/powerpoint/2010/main" val="289076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D1293C-F7EE-4FC9-B218-F7016FCD112D}" type="slidenum">
              <a:rPr lang="en-GB" smtClean="0"/>
              <a:t>5</a:t>
            </a:fld>
            <a:endParaRPr lang="en-GB"/>
          </a:p>
        </p:txBody>
      </p:sp>
    </p:spTree>
    <p:extLst>
      <p:ext uri="{BB962C8B-B14F-4D97-AF65-F5344CB8AC3E}">
        <p14:creationId xmlns:p14="http://schemas.microsoft.com/office/powerpoint/2010/main" val="1855560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D1293C-F7EE-4FC9-B218-F7016FCD112D}" type="slidenum">
              <a:rPr lang="en-GB" smtClean="0"/>
              <a:t>8</a:t>
            </a:fld>
            <a:endParaRPr lang="en-GB"/>
          </a:p>
        </p:txBody>
      </p:sp>
    </p:spTree>
    <p:extLst>
      <p:ext uri="{BB962C8B-B14F-4D97-AF65-F5344CB8AC3E}">
        <p14:creationId xmlns:p14="http://schemas.microsoft.com/office/powerpoint/2010/main" val="1294918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hasCustomPrompt="1"/>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6CD91AB5-8D64-469B-81DF-A26B406D2B54}" type="datetime1">
              <a:rPr lang="en-US" smtClean="0"/>
              <a:t>1/12/26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9276217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998464" y="2423160"/>
            <a:ext cx="5486400" cy="3886200"/>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1BB0C55-2E11-4E7F-9EF8-868B07C6C42C}" type="datetime1">
              <a:rPr lang="en-US" smtClean="0"/>
              <a:t>1/12/26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8377486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4" y="1012952"/>
            <a:ext cx="4023360" cy="1636776"/>
          </a:xfrm>
        </p:spPr>
        <p:txBody>
          <a:bodyPr anchor="b">
            <a:normAutofit/>
          </a:bodyPr>
          <a:lstStyle>
            <a:lvl1pPr>
              <a:defRPr sz="4800"/>
            </a:lvl1pPr>
          </a:lstStyle>
          <a:p>
            <a:r>
              <a:rPr lang="en-US" dirty="0"/>
              <a:t>Click to edit Master title style</a:t>
            </a:r>
          </a:p>
        </p:txBody>
      </p:sp>
      <p:sp>
        <p:nvSpPr>
          <p:cNvPr id="10" name="Picture Placeholder 8">
            <a:extLst>
              <a:ext uri="{FF2B5EF4-FFF2-40B4-BE49-F238E27FC236}">
                <a16:creationId xmlns:a16="http://schemas.microsoft.com/office/drawing/2014/main" id="{FE8E4848-C9F6-6844-AB1C-C4F0E8A472A1}"/>
              </a:ext>
            </a:extLst>
          </p:cNvPr>
          <p:cNvSpPr>
            <a:spLocks noGrp="1"/>
          </p:cNvSpPr>
          <p:nvPr>
            <p:ph type="pic" sz="quarter" idx="14" hasCustomPrompt="1"/>
          </p:nvPr>
        </p:nvSpPr>
        <p:spPr>
          <a:xfrm>
            <a:off x="342901" y="345109"/>
            <a:ext cx="6714969" cy="6163508"/>
          </a:xfrm>
          <a:custGeom>
            <a:avLst/>
            <a:gdLst>
              <a:gd name="connsiteX0" fmla="*/ 281857 w 6714969"/>
              <a:gd name="connsiteY0" fmla="*/ 0 h 6163508"/>
              <a:gd name="connsiteX1" fmla="*/ 6433112 w 6714969"/>
              <a:gd name="connsiteY1" fmla="*/ 0 h 6163508"/>
              <a:gd name="connsiteX2" fmla="*/ 6714969 w 6714969"/>
              <a:gd name="connsiteY2" fmla="*/ 281857 h 6163508"/>
              <a:gd name="connsiteX3" fmla="*/ 6714969 w 6714969"/>
              <a:gd name="connsiteY3" fmla="*/ 5881651 h 6163508"/>
              <a:gd name="connsiteX4" fmla="*/ 6433112 w 6714969"/>
              <a:gd name="connsiteY4" fmla="*/ 6163508 h 6163508"/>
              <a:gd name="connsiteX5" fmla="*/ 281857 w 6714969"/>
              <a:gd name="connsiteY5" fmla="*/ 6163508 h 6163508"/>
              <a:gd name="connsiteX6" fmla="*/ 0 w 6714969"/>
              <a:gd name="connsiteY6" fmla="*/ 5881651 h 6163508"/>
              <a:gd name="connsiteX7" fmla="*/ 0 w 6714969"/>
              <a:gd name="connsiteY7" fmla="*/ 281857 h 6163508"/>
              <a:gd name="connsiteX8" fmla="*/ 281857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281857" y="0"/>
                </a:moveTo>
                <a:lnTo>
                  <a:pt x="6433112" y="0"/>
                </a:lnTo>
                <a:cubicBezTo>
                  <a:pt x="6588777" y="0"/>
                  <a:pt x="6714969" y="126192"/>
                  <a:pt x="6714969" y="281857"/>
                </a:cubicBezTo>
                <a:lnTo>
                  <a:pt x="6714969" y="5881651"/>
                </a:lnTo>
                <a:cubicBezTo>
                  <a:pt x="6714969" y="6037316"/>
                  <a:pt x="6588777" y="6163508"/>
                  <a:pt x="6433112" y="6163508"/>
                </a:cubicBezTo>
                <a:lnTo>
                  <a:pt x="281857" y="6163508"/>
                </a:lnTo>
                <a:cubicBezTo>
                  <a:pt x="126192" y="6163508"/>
                  <a:pt x="0" y="6037316"/>
                  <a:pt x="0" y="5881651"/>
                </a:cubicBezTo>
                <a:lnTo>
                  <a:pt x="0" y="281857"/>
                </a:lnTo>
                <a:cubicBezTo>
                  <a:pt x="0" y="126192"/>
                  <a:pt x="126192" y="0"/>
                  <a:pt x="281857" y="0"/>
                </a:cubicBezTo>
                <a:close/>
              </a:path>
            </a:pathLst>
          </a:custGeom>
          <a:blipFill dpi="0" rotWithShape="1">
            <a:blip r:embed="rId2">
              <a:alphaModFix amt="65000"/>
            </a:blip>
            <a:srcRect/>
            <a:stretch>
              <a:fillRect/>
            </a:stretch>
          </a:blipFill>
        </p:spPr>
        <p:txBody>
          <a:bodyPr wrap="square">
            <a:noAutofit/>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marL="228600" lvl="0" indent="-228600"/>
            <a:r>
              <a:rPr lang="en-US" dirty="0"/>
              <a:t>Click to edit Master text styles</a:t>
            </a:r>
          </a:p>
          <a:p>
            <a:pPr marL="228600" lvl="1" indent="-228600"/>
            <a:r>
              <a:rPr lang="en-US" dirty="0"/>
              <a:t>Second level</a:t>
            </a:r>
          </a:p>
          <a:p>
            <a:pPr marL="228600" lvl="2" indent="-228600"/>
            <a:r>
              <a:rPr lang="en-US" dirty="0"/>
              <a:t>Third level</a:t>
            </a:r>
          </a:p>
          <a:p>
            <a:pPr marL="228600" lvl="3" indent="-228600"/>
            <a:r>
              <a:rPr lang="en-US" dirty="0"/>
              <a:t>Fourth level</a:t>
            </a:r>
          </a:p>
          <a:p>
            <a:pPr marL="228600" lvl="4" indent="-228600"/>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AC9FCAD-E19B-4A0F-866E-979EDEC4B525}" type="datetime1">
              <a:rPr lang="en-US" smtClean="0"/>
              <a:t>1/12/26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41539412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79B4A14-E3E2-4038-B0C4-0EC5ECBDA17A}" type="datetime1">
              <a:rPr lang="en-US" smtClean="0"/>
              <a:t>1/12/26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37855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2301396-E7F4-44BB-B3C1-CAADE8EE1BCB}" type="datetime1">
              <a:rPr lang="en-US" smtClean="0"/>
              <a:t>1/12/26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652497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C603B70-0873-4F91-B20E-188F8FCBC95A}" type="datetime1">
              <a:rPr lang="en-US" smtClean="0"/>
              <a:t>1/12/26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444904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A211211-1BBF-43C8-98F1-415153382D43}" type="datetime1">
              <a:rPr lang="en-US" smtClean="0"/>
              <a:t>1/12/26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303299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23C37F1-4FE0-40C5-A1CC-AC65E60D9E3F}" type="datetime1">
              <a:rPr lang="en-US" smtClean="0"/>
              <a:t>1/12/26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03503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hasCustomPrompt="1"/>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0F37310-2C84-4F72-97F3-ED5E52F7A674}"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586513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ED7373D-8BEF-4D11-A85D-4ADD8461D8CF}" type="datetime1">
              <a:rPr lang="en-US" smtClean="0"/>
              <a:t>1/12/26</a:t>
            </a:fld>
            <a:endParaRPr lang="en-US"/>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hasCustomPrompt="1"/>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267464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hasCustomPrompt="1"/>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04D0A65-74B1-4258-9347-517577BEF7B0}"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536793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0796B54-ED46-4036-80F8-E8EFB102CB24}" type="datetime1">
              <a:rPr lang="en-US" smtClean="0"/>
              <a:t>1/12/26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23175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3B00591-709C-49DC-8FE0-9F32B5969F72}" type="datetime1">
              <a:rPr lang="en-US" smtClean="0"/>
              <a:t>1/12/26</a:t>
            </a:fld>
            <a:endParaRPr lang="en-US"/>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hasCustomPrompt="1"/>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4054641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53D0D37D-152B-44E6-AB8F-60E41FE679D7}"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100256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93FD62D-5EED-4798-9EBA-B6E1A9B98072}" type="datetime1">
              <a:rPr lang="en-US" smtClean="0"/>
              <a:t>1/12/26</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574600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6FCFE97D-4F8B-4270-9223-9617008B9FA3}"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828000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E1B1D5C-1F84-4585-9043-549E87BD77AE}" type="datetime1">
              <a:rPr lang="en-US" smtClean="0"/>
              <a:t>1/12/26</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94439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1EB90F8-5A2D-4795-872B-662FE96339B2}"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511349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A22F9C2-5647-4E58-BE9B-A16834D13FE3}"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5978847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B124E6D-88B1-474F-9E7C-C29F02FACC38}"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218902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dirty="0"/>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hasCustomPrompt="1"/>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0D21C7E-4348-443E-B7C8-EE213DFF1CB1}" type="datetime1">
              <a:rPr lang="en-US" smtClean="0"/>
              <a:t>1/12/26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316105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hasCustomPrompt="1"/>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5E2BB8D-1BA0-4790-987D-651470CA8928}" type="datetime1">
              <a:rPr lang="en-US" smtClean="0"/>
              <a:t>1/12/26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08961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64B5AC7-D387-41BC-BBB6-F6DD0E8CACDB}" type="datetime1">
              <a:rPr lang="en-US" smtClean="0"/>
              <a:t>1/12/26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73373408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hasCustomPrompt="1"/>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8CD4B21-9C97-4358-8E22-9F49A31BDF6B}" type="datetime1">
              <a:rPr lang="en-US" smtClean="0"/>
              <a:t>1/12/26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4021673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dirty="0"/>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hasCustomPrompt="1"/>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B98FABC-5F70-4DE9-8A42-1DE3D93319BF}"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91104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dirty="0"/>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hasCustomPrompt="1"/>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732AAB-0859-49C5-9F81-D3744B520913}"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6936194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hasCustomPrompt="1"/>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73C0E27-EFA9-4706-B7B3-384BAC09CA5C}"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08128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400">
                <a:solidFill>
                  <a:schemeClr val="tx2">
                    <a:lumMod val="90000"/>
                    <a:lumOff val="10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44A38527-6BF7-45BD-8E9C-2BDCA53716A3}" type="datetime1">
              <a:rPr lang="en-US" smtClean="0"/>
              <a:t>1/12/26</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26355765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800">
                <a:solidFill>
                  <a:schemeClr val="tx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FAE2D2C4-0829-4B37-AFA9-97EED5EA275A}" type="datetime1">
              <a:rPr lang="en-US" smtClean="0"/>
              <a:t>1/12/26</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1"/>
                </a:solidFill>
              </a:defRPr>
            </a:lvl1pPr>
          </a:lstStyle>
          <a:p>
            <a:pPr lvl="0"/>
            <a:r>
              <a:rPr lang="en-US" dirty="0"/>
              <a:t>##%</a:t>
            </a:r>
          </a:p>
        </p:txBody>
      </p:sp>
    </p:spTree>
    <p:extLst>
      <p:ext uri="{BB962C8B-B14F-4D97-AF65-F5344CB8AC3E}">
        <p14:creationId xmlns:p14="http://schemas.microsoft.com/office/powerpoint/2010/main" val="299701028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29768" y="4809744"/>
            <a:ext cx="5897880" cy="1353312"/>
          </a:xfrm>
        </p:spPr>
        <p:txBody>
          <a:bodyPr vert="horz" lIns="91440" tIns="45720" rIns="91440" bIns="45720" rtlCol="0" anchor="t">
            <a:normAutofit/>
          </a:bodyPr>
          <a:lstStyle>
            <a:lvl1pPr>
              <a:lnSpc>
                <a:spcPct val="120000"/>
              </a:lnSpc>
              <a:defRPr lang="en-US" sz="2800" dirty="0">
                <a:solidFill>
                  <a:schemeClr val="tx2">
                    <a:lumMod val="90000"/>
                    <a:lumOff val="10000"/>
                  </a:schemeClr>
                </a:solidFill>
              </a:defRPr>
            </a:lvl1pPr>
          </a:lstStyle>
          <a:p>
            <a:pPr lvl="0"/>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DE13353C-D70D-4D92-85A4-BE6E7FCC2830}" type="datetime1">
              <a:rPr lang="en-US" smtClean="0"/>
              <a:t>1/12/26</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29768" y="603504"/>
            <a:ext cx="11201400" cy="4206240"/>
          </a:xfrm>
        </p:spPr>
        <p:txBody>
          <a:bodyPr vert="horz" lIns="91440" tIns="45720" rIns="91440" bIns="45720" rtlCol="0" anchor="b">
            <a:normAutofit/>
          </a:bodyPr>
          <a:lstStyle>
            <a:lvl1pPr marL="0" indent="0">
              <a:lnSpc>
                <a:spcPct val="90000"/>
              </a:lnSpc>
              <a:spcBef>
                <a:spcPts val="0"/>
              </a:spcBef>
              <a:buNone/>
              <a:defRPr lang="en-US" sz="27800" dirty="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3307136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267622C3-A8C0-4CE4-AFAA-25D23CB3242F}" type="datetime1">
              <a:rPr lang="en-US" smtClean="0"/>
              <a:t>1/12/26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18852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B9B6EAC-4E38-4BC4-964B-55A6571A4EBF}" type="datetime1">
              <a:rPr lang="en-US" smtClean="0"/>
              <a:t>1/12/26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1870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CB2DDD8-66B1-484C-ABC1-3F6C2E131531}" type="datetime1">
              <a:rPr lang="en-US" smtClean="0"/>
              <a:t>1/12/26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439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97718" cy="3739896"/>
          </a:xfrm>
        </p:spPr>
        <p:txBody>
          <a:bodyPr vert="horz" lIns="91440" tIns="45720" rIns="91440" bIns="45720" rtlCol="0" anchor="t">
            <a:normAutofit/>
          </a:bodyPr>
          <a:lstStyle>
            <a:lvl1pPr>
              <a:defRPr lang="en-US" sz="6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A0D73698-4765-4C7F-8C74-6EF048F95E94}" type="datetime1">
              <a:rPr lang="en-US" smtClean="0"/>
              <a:t>1/12/26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hasCustomPrompt="1"/>
          </p:nvPr>
        </p:nvSpPr>
        <p:spPr>
          <a:xfrm>
            <a:off x="6720113" y="342900"/>
            <a:ext cx="5131133"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Tree>
    <p:extLst>
      <p:ext uri="{BB962C8B-B14F-4D97-AF65-F5344CB8AC3E}">
        <p14:creationId xmlns:p14="http://schemas.microsoft.com/office/powerpoint/2010/main" val="1111419301"/>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636776" y="5276088"/>
            <a:ext cx="9061704" cy="466344"/>
          </a:xfrm>
        </p:spPr>
        <p:txBody>
          <a:bodyPr anchor="t">
            <a:normAutofit/>
          </a:bodyPr>
          <a:lstStyle>
            <a:lvl1pPr>
              <a:lnSpc>
                <a:spcPct val="120000"/>
              </a:lnSpc>
              <a:defRPr sz="2200" b="1">
                <a:solidFill>
                  <a:schemeClr val="tx2">
                    <a:lumMod val="75000"/>
                    <a:lumOff val="25000"/>
                  </a:schemeClr>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499616" y="1828800"/>
            <a:ext cx="9198864" cy="2871216"/>
          </a:xfrm>
        </p:spPr>
        <p:txBody>
          <a:bodyPr anchor="ctr">
            <a:normAutofit/>
          </a:bodyPr>
          <a:lstStyle>
            <a:lvl1pPr marL="137160" indent="-137160">
              <a:lnSpc>
                <a:spcPct val="100000"/>
              </a:lnSpc>
              <a:spcBef>
                <a:spcPts val="0"/>
              </a:spcBef>
              <a:buFont typeface="Arial" panose="020B0604020202020204" pitchFamily="34" charset="0"/>
              <a:buNone/>
              <a:defRPr sz="40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E66CBEC5-37D0-4E5C-8671-D7D2A06BE21B}" type="datetime1">
              <a:rPr lang="en-US" smtClean="0"/>
              <a:t>1/12/26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66415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351F96B-ED98-BF55-D2B0-047000EF48E1}"/>
              </a:ext>
            </a:extLst>
          </p:cNvPr>
          <p:cNvSpPr/>
          <p:nvPr/>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655064" y="2093976"/>
            <a:ext cx="8695944" cy="2130552"/>
          </a:xfrm>
        </p:spPr>
        <p:txBody>
          <a:bodyPr anchor="ctr">
            <a:normAutofit/>
          </a:bodyPr>
          <a:lstStyle>
            <a:lvl1pPr marL="137160" indent="-137160">
              <a:lnSpc>
                <a:spcPct val="100000"/>
              </a:lnSpc>
              <a:spcBef>
                <a:spcPts val="0"/>
              </a:spcBef>
              <a:buFont typeface="Arial" panose="020B0604020202020204" pitchFamily="34" charset="0"/>
              <a:buNone/>
              <a:defRPr sz="36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5246FC37-12B5-4EB9-BB05-B5E210E93FF0}" type="datetime1">
              <a:rPr lang="en-US" smtClean="0"/>
              <a:t>1/12/26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0933947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450699"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438912"/>
            <a:ext cx="9619488" cy="4526280"/>
          </a:xfrm>
        </p:spPr>
        <p:txBody>
          <a:bodyPr anchor="ctr">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A710F6F3-6829-4CDD-B3A1-8F321E27194A}" type="datetime1">
              <a:rPr lang="en-US" smtClean="0"/>
              <a:t>1/12/26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604474568"/>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148947"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1179576"/>
            <a:ext cx="9317736" cy="3785616"/>
          </a:xfrm>
        </p:spPr>
        <p:txBody>
          <a:bodyPr anchor="b">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FCA6652C-AA1E-4738-883B-0336FAAA5DB1}" type="datetime1">
              <a:rPr lang="en-US" smtClean="0"/>
              <a:t>1/12/26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54257381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20F56A5-925A-45AB-8491-C696F304662B}" type="datetime1">
              <a:rPr lang="en-US" smtClean="0"/>
              <a:t>1/12/26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868368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2F882B41-9B9A-4653-8E8E-9D57A4983847}" type="datetime1">
              <a:rPr lang="en-US" smtClean="0"/>
              <a:t>1/12/26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192565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6C80A14-C874-4C11-943E-4B7AAF73B997}" type="datetime1">
              <a:rPr lang="en-US" smtClean="0"/>
              <a:t>1/12/26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828003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59A60914-BFFA-4E5B-B382-06A92C8508A8}" type="datetime1">
              <a:rPr lang="en-US" smtClean="0"/>
              <a:t>1/12/26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2242886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5"/>
            <a:ext cx="3595634" cy="2212848"/>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823029"/>
            <a:ext cx="3309608" cy="3481355"/>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E6DEE75D-2E4A-469A-9092-8B43711F5315}" type="datetime1">
              <a:rPr lang="en-US" smtClean="0"/>
              <a:t>1/12/26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57509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593592"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hasCustomPrompt="1"/>
          </p:nvPr>
        </p:nvSpPr>
        <p:spPr>
          <a:xfrm>
            <a:off x="4502843" y="342901"/>
            <a:ext cx="7346258"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dpi="0" rotWithShape="1">
            <a:blip r:embed="rId2">
              <a:alphaModFix amt="60000"/>
            </a:blip>
            <a:srcRect/>
            <a:stretch>
              <a:fillRect/>
            </a:stretch>
          </a:blipFill>
        </p:spPr>
        <p:txBody>
          <a:bodyPr wrap="square">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1E6FD38-01FF-4539-8A35-AB19E4D5C3A7}" type="datetime1">
              <a:rPr lang="en-US" smtClean="0"/>
              <a:t>1/12/26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787994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9A3EA51-69C4-4090-B98A-31CA47A2E35E}" type="datetime1">
              <a:rPr lang="en-US" smtClean="0"/>
              <a:t>1/12/26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4097669226"/>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8C5BFC-EF85-4C2B-8809-2F9E7D76A143}" type="datetime1">
              <a:rPr lang="en-US" smtClean="0"/>
              <a:t>1/12/26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44935595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48805FF-0F6F-4DB7-B5D6-9BF14E40F716}" type="datetime1">
              <a:rPr lang="en-US" smtClean="0"/>
              <a:t>1/12/26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3947224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D380B3-E270-4064-8D13-292A875F6C31}" type="datetime1">
              <a:rPr lang="en-US" smtClean="0"/>
              <a:t>1/12/26</a:t>
            </a:fld>
            <a:endParaRPr lang="en-US"/>
          </a:p>
        </p:txBody>
      </p:sp>
      <p:sp>
        <p:nvSpPr>
          <p:cNvPr id="5" name="Footer Placeholder 4"/>
          <p:cNvSpPr>
            <a:spLocks noGrp="1"/>
          </p:cNvSpPr>
          <p:nvPr>
            <p:ph type="ftr" sz="quarter" idx="11"/>
          </p:nvPr>
        </p:nvSpPr>
        <p:spPr>
          <a:xfrm>
            <a:off x="2416500" y="329307"/>
            <a:ext cx="4973915" cy="309201"/>
          </a:xfrm>
        </p:spPr>
        <p:txBody>
          <a:bodyPr/>
          <a:lstStyle/>
          <a:p>
            <a:r>
              <a:rPr lang="en-US"/>
              <a:t>Sample Footer Text</a:t>
            </a:r>
          </a:p>
        </p:txBody>
      </p:sp>
      <p:sp>
        <p:nvSpPr>
          <p:cNvPr id="6" name="Slide Number Placeholder 5"/>
          <p:cNvSpPr>
            <a:spLocks noGrp="1"/>
          </p:cNvSpPr>
          <p:nvPr>
            <p:ph type="sldNum" sz="quarter" idx="12"/>
          </p:nvPr>
        </p:nvSpPr>
        <p:spPr>
          <a:xfrm>
            <a:off x="1437664" y="798973"/>
            <a:ext cx="811019" cy="503578"/>
          </a:xfrm>
        </p:spPr>
        <p:txBody>
          <a:bodyPr/>
          <a:lstStyle/>
          <a:p>
            <a:fld id="{8E274F5D-21DC-40EF-8DBA-AB9BB119E939}"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1874914"/>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380B3-E270-4064-8D13-292A875F6C31}" type="datetime1">
              <a:rPr lang="en-US" smtClean="0"/>
              <a:t>1/12/26</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8E274F5D-21DC-40EF-8DBA-AB9BB119E939}"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661604"/>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D380B3-E270-4064-8D13-292A875F6C31}" type="datetime1">
              <a:rPr lang="en-US" smtClean="0"/>
              <a:t>1/12/26</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8E274F5D-21DC-40EF-8DBA-AB9BB119E939}"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9020762"/>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D380B3-E270-4064-8D13-292A875F6C31}" type="datetime1">
              <a:rPr lang="en-US" smtClean="0"/>
              <a:t>1/12/26</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8E274F5D-21DC-40EF-8DBA-AB9BB119E939}"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0611334"/>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D380B3-E270-4064-8D13-292A875F6C31}" type="datetime1">
              <a:rPr lang="en-US" smtClean="0"/>
              <a:t>1/12/26</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8E274F5D-21DC-40EF-8DBA-AB9BB119E939}"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6606328"/>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C80A14-C874-4C11-943E-4B7AAF73B997}" type="datetime1">
              <a:rPr lang="en-US" smtClean="0"/>
              <a:t>1/12/26</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8E274F5D-21DC-40EF-8DBA-AB9BB119E939}"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1695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60914-BFFA-4E5B-B382-06A92C8508A8}" type="datetime1">
              <a:rPr lang="en-US" smtClean="0"/>
              <a:t>1/12/26</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961393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DEE75D-2E4A-469A-9092-8B43711F5315}" type="datetime1">
              <a:rPr lang="en-US" smtClean="0"/>
              <a:t>1/12/26</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8E274F5D-21DC-40EF-8DBA-AB9BB119E939}"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811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vert="horz" lIns="91440" tIns="45720" rIns="91440" bIns="45720" rtlCol="0" anchor="t">
            <a:normAutofit/>
          </a:bodyPr>
          <a:lstStyle>
            <a:lvl1pPr>
              <a:defRPr lang="en-US" sz="9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46633933-AD95-42CF-A390-A7073FD506A1}" type="datetime1">
              <a:rPr lang="en-US" smtClean="0"/>
              <a:t>1/12/26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55649778"/>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1E6FD38-01FF-4539-8A35-AB19E4D5C3A7}" type="datetime1">
              <a:rPr lang="en-US" smtClean="0"/>
              <a:t>1/12/26</a:t>
            </a:fld>
            <a:endParaRPr lang="en-US"/>
          </a:p>
        </p:txBody>
      </p:sp>
      <p:sp>
        <p:nvSpPr>
          <p:cNvPr id="6" name="Footer Placeholder 5"/>
          <p:cNvSpPr>
            <a:spLocks noGrp="1"/>
          </p:cNvSpPr>
          <p:nvPr>
            <p:ph type="ftr" sz="quarter" idx="11"/>
          </p:nvPr>
        </p:nvSpPr>
        <p:spPr>
          <a:xfrm>
            <a:off x="1447382" y="318640"/>
            <a:ext cx="5541004" cy="320931"/>
          </a:xfrm>
        </p:spPr>
        <p:txBody>
          <a:bodyPr/>
          <a:lstStyle/>
          <a:p>
            <a:r>
              <a:rPr lang="en-US"/>
              <a:t>Sample Footer Text</a:t>
            </a:r>
          </a:p>
        </p:txBody>
      </p:sp>
      <p:sp>
        <p:nvSpPr>
          <p:cNvPr id="7" name="Slide Number Placeholder 6"/>
          <p:cNvSpPr>
            <a:spLocks noGrp="1"/>
          </p:cNvSpPr>
          <p:nvPr>
            <p:ph type="sldNum" sz="quarter" idx="12"/>
          </p:nvPr>
        </p:nvSpPr>
        <p:spPr/>
        <p:txBody>
          <a:bodyPr/>
          <a:lstStyle/>
          <a:p>
            <a:fld id="{8E274F5D-21DC-40EF-8DBA-AB9BB119E939}"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14580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380B3-E270-4064-8D13-292A875F6C31}" type="datetime1">
              <a:rPr lang="en-US" smtClean="0"/>
              <a:t>1/12/26</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8E274F5D-21DC-40EF-8DBA-AB9BB119E939}"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341747"/>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D380B3-E270-4064-8D13-292A875F6C31}" type="datetime1">
              <a:rPr lang="en-US" smtClean="0"/>
              <a:t>1/12/26</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8E274F5D-21DC-40EF-8DBA-AB9BB119E939}"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503479"/>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hasCustomPrompt="1"/>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6CD91AB5-8D64-469B-81DF-A26B406D2B54}" type="datetime1">
              <a:rPr lang="en-US" smtClean="0"/>
              <a:t>1/12/26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4113847393"/>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ED7373D-8BEF-4D11-A85D-4ADD8461D8CF}" type="datetime1">
              <a:rPr lang="en-US" smtClean="0"/>
              <a:t>1/12/26</a:t>
            </a:fld>
            <a:endParaRPr lang="en-US"/>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hasCustomPrompt="1"/>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293386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D50E307-C64C-483A-9485-A61D01D72197}" type="datetime1">
              <a:rPr lang="en-US" smtClean="0"/>
              <a:t>1/12/26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43401974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vert="horz" lIns="91440" tIns="45720" rIns="91440" bIns="45720" rtlCol="0" anchor="t">
            <a:normAutofit/>
          </a:bodyPr>
          <a:lstStyle>
            <a:lvl1pPr>
              <a:defRPr lang="en-US" sz="125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8BC36CA3-7064-4E52-B24E-E3CC37B36CB8}" type="datetime1">
              <a:rPr lang="en-US" smtClean="0"/>
              <a:t>1/12/26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41248171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33F469A-9BA4-41D9-A358-7174319CB857}" type="datetime1">
              <a:rPr lang="en-US" smtClean="0"/>
              <a:t>1/12/26</a:t>
            </a:fld>
            <a:endParaRPr lang="en-US"/>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5968815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image" Target="../media/image8.jpg"/><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E9D380B3-E270-4064-8D13-292A875F6C31}" type="datetime1">
              <a:rPr lang="en-US" smtClean="0"/>
              <a:t>1/12/26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406207261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9D380B3-E270-4064-8D13-292A875F6C31}" type="datetime1">
              <a:rPr lang="en-US" smtClean="0"/>
              <a:t>1/12/26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Sample Footer Text</a:t>
            </a: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E274F5D-21DC-40EF-8DBA-AB9BB119E939}"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24699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6" r:id="rId13"/>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6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3" name="Picture 122">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5" name="Straight Connector 124">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5" descr="A group of people walking together&#10;&#10;Description automatically generated">
            <a:extLst>
              <a:ext uri="{FF2B5EF4-FFF2-40B4-BE49-F238E27FC236}">
                <a16:creationId xmlns:a16="http://schemas.microsoft.com/office/drawing/2014/main" id="{307984F2-102B-4141-B021-EA8D350CD8A0}"/>
              </a:ext>
            </a:extLst>
          </p:cNvPr>
          <p:cNvPicPr>
            <a:picLocks noChangeAspect="1"/>
          </p:cNvPicPr>
          <p:nvPr/>
        </p:nvPicPr>
        <p:blipFill>
          <a:blip r:embed="rId4">
            <a:extLst>
              <a:ext uri="{28A0092B-C50C-407E-A947-70E740481C1C}">
                <a14:useLocalDpi xmlns:a14="http://schemas.microsoft.com/office/drawing/2010/main" val="0"/>
              </a:ext>
            </a:extLst>
          </a:blip>
          <a:srcRect r="-1" b="15728"/>
          <a:stretch>
            <a:fillRect/>
          </a:stretch>
        </p:blipFill>
        <p:spPr>
          <a:xfrm>
            <a:off x="20" y="10"/>
            <a:ext cx="12191675" cy="6857990"/>
          </a:xfrm>
          <a:prstGeom prst="rect">
            <a:avLst/>
          </a:prstGeom>
        </p:spPr>
      </p:pic>
      <p:sp>
        <p:nvSpPr>
          <p:cNvPr id="129" name="Rectangle 128">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BE7BE-B9AD-99D2-C132-38F21E44A965}"/>
              </a:ext>
            </a:extLst>
          </p:cNvPr>
          <p:cNvSpPr>
            <a:spLocks noGrp="1"/>
          </p:cNvSpPr>
          <p:nvPr>
            <p:ph type="ctrTitle"/>
          </p:nvPr>
        </p:nvSpPr>
        <p:spPr>
          <a:xfrm>
            <a:off x="6094412" y="5239131"/>
            <a:ext cx="5279490" cy="960087"/>
          </a:xfrm>
        </p:spPr>
        <p:txBody>
          <a:bodyPr vert="horz" lIns="91440" tIns="45720" rIns="91440" bIns="45720" rtlCol="0" anchor="t">
            <a:normAutofit/>
          </a:bodyPr>
          <a:lstStyle/>
          <a:p>
            <a:r>
              <a:rPr lang="en-US" sz="2500">
                <a:solidFill>
                  <a:srgbClr val="FFFFFE"/>
                </a:solidFill>
              </a:rPr>
              <a:t>Data Quality Framework Created By Jolly Madamedon</a:t>
            </a:r>
          </a:p>
        </p:txBody>
      </p:sp>
      <p:cxnSp>
        <p:nvCxnSpPr>
          <p:cNvPr id="131" name="Straight Connector 130">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8C704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195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looking at a graph&#10;&#10;Description automatically generated">
            <a:extLst>
              <a:ext uri="{FF2B5EF4-FFF2-40B4-BE49-F238E27FC236}">
                <a16:creationId xmlns:a16="http://schemas.microsoft.com/office/drawing/2014/main" id="{86CD0D30-530F-0E4E-9DD4-2ABB1EF20B35}"/>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r="-1" b="15728"/>
          <a:stretch>
            <a:fillRect/>
          </a:stretch>
        </p:blipFill>
        <p:spPr>
          <a:xfrm>
            <a:off x="305" y="10"/>
            <a:ext cx="12191695" cy="6857990"/>
          </a:xfrm>
          <a:prstGeom prst="rect">
            <a:avLst/>
          </a:prstGeom>
        </p:spPr>
      </p:pic>
      <p:sp>
        <p:nvSpPr>
          <p:cNvPr id="35"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7"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9" name="Rectangle 3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19AC2F6-42BD-554E-AAAA-D98811108260}"/>
              </a:ext>
            </a:extLst>
          </p:cNvPr>
          <p:cNvSpPr>
            <a:spLocks noGrp="1"/>
          </p:cNvSpPr>
          <p:nvPr>
            <p:ph type="title"/>
          </p:nvPr>
        </p:nvSpPr>
        <p:spPr>
          <a:xfrm>
            <a:off x="1403668" y="1193799"/>
            <a:ext cx="3193050" cy="4699000"/>
          </a:xfrm>
        </p:spPr>
        <p:txBody>
          <a:bodyPr anchor="ctr">
            <a:normAutofit/>
          </a:bodyPr>
          <a:lstStyle/>
          <a:p>
            <a:r>
              <a:rPr lang="en-GB" sz="2200" b="1" dirty="0"/>
              <a:t>EMBEDDING DATA QUALITY AT THE CORE</a:t>
            </a:r>
            <a:endParaRPr lang="en-US" sz="2200" dirty="0"/>
          </a:p>
        </p:txBody>
      </p:sp>
      <p:cxnSp>
        <p:nvCxnSpPr>
          <p:cNvPr id="41" name="Straight Connector 4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C2F32B-9D65-8E42-B86C-4C18B0390B84}"/>
              </a:ext>
            </a:extLst>
          </p:cNvPr>
          <p:cNvSpPr>
            <a:spLocks noGrp="1"/>
          </p:cNvSpPr>
          <p:nvPr>
            <p:ph idx="1"/>
          </p:nvPr>
        </p:nvSpPr>
        <p:spPr>
          <a:xfrm>
            <a:off x="4703241" y="1251339"/>
            <a:ext cx="6085091" cy="4699000"/>
          </a:xfrm>
        </p:spPr>
        <p:txBody>
          <a:bodyPr anchor="ctr">
            <a:normAutofit/>
          </a:bodyPr>
          <a:lstStyle/>
          <a:p>
            <a:pPr marL="0" indent="0">
              <a:lnSpc>
                <a:spcPct val="110000"/>
              </a:lnSpc>
              <a:buNone/>
            </a:pPr>
            <a:r>
              <a:rPr lang="en-GB" sz="1600" dirty="0"/>
              <a:t>The Data Quality Framework establishes a culture of quality by detecting and fixing data issues at source, addressing fragmented systems, and ensuring that customer, product and sales data meet all six data quality dimensions: accuracy, completeness, consistency, timeliness, validity and uniqueness. This enables reliable reporting and forecasting, regulatory compliance, AI-driven personalisation and dynamic pricing, and reduces analytics bottlenecks and operational inefficiency.</a:t>
            </a:r>
          </a:p>
          <a:p>
            <a:pPr marL="0" indent="0">
              <a:lnSpc>
                <a:spcPct val="110000"/>
              </a:lnSpc>
              <a:buNone/>
            </a:pPr>
            <a:r>
              <a:rPr lang="en-GB" sz="1600" dirty="0"/>
              <a:t>This framework embeds quality into end-to-end data lifecycle management, not just downstream analytics.</a:t>
            </a:r>
          </a:p>
          <a:p>
            <a:pPr>
              <a:lnSpc>
                <a:spcPct val="110000"/>
              </a:lnSpc>
            </a:pPr>
            <a:endParaRPr lang="en-US" sz="1900" dirty="0"/>
          </a:p>
        </p:txBody>
      </p:sp>
      <p:sp>
        <p:nvSpPr>
          <p:cNvPr id="43"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87227894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6" name="Picture 6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8" name="Straight Connector 6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2" name="Rectangle 71">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looking at a piece of paper on a white board&#10;&#10;Description automatically generated">
            <a:extLst>
              <a:ext uri="{FF2B5EF4-FFF2-40B4-BE49-F238E27FC236}">
                <a16:creationId xmlns:a16="http://schemas.microsoft.com/office/drawing/2014/main" id="{8FCD62C0-C546-E642-918C-125AAA45F832}"/>
              </a:ext>
            </a:extLst>
          </p:cNvPr>
          <p:cNvPicPr>
            <a:picLocks noChangeAspect="1"/>
          </p:cNvPicPr>
          <p:nvPr/>
        </p:nvPicPr>
        <p:blipFill>
          <a:blip r:embed="rId4">
            <a:alphaModFix amt="50000"/>
            <a:extLst>
              <a:ext uri="{28A0092B-C50C-407E-A947-70E740481C1C}">
                <a14:useLocalDpi xmlns:a14="http://schemas.microsoft.com/office/drawing/2010/main" val="0"/>
              </a:ext>
            </a:extLst>
          </a:blip>
          <a:srcRect r="-1" b="15728"/>
          <a:stretch>
            <a:fillRect/>
          </a:stretch>
        </p:blipFill>
        <p:spPr>
          <a:xfrm>
            <a:off x="305" y="10"/>
            <a:ext cx="12191695" cy="6857990"/>
          </a:xfrm>
          <a:prstGeom prst="rect">
            <a:avLst/>
          </a:prstGeom>
        </p:spPr>
      </p:pic>
      <p:sp>
        <p:nvSpPr>
          <p:cNvPr id="74"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6"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8" name="Rectangle 77">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1D478E6-42EE-133A-2672-F7EDA3059D6E}"/>
              </a:ext>
            </a:extLst>
          </p:cNvPr>
          <p:cNvSpPr>
            <a:spLocks noGrp="1"/>
          </p:cNvSpPr>
          <p:nvPr>
            <p:ph type="title"/>
          </p:nvPr>
        </p:nvSpPr>
        <p:spPr>
          <a:xfrm>
            <a:off x="1437184" y="1308878"/>
            <a:ext cx="3193050" cy="4699000"/>
          </a:xfrm>
        </p:spPr>
        <p:txBody>
          <a:bodyPr vert="horz" lIns="91440" tIns="45720" rIns="91440" bIns="45720" rtlCol="0" anchor="ctr">
            <a:normAutofit/>
          </a:bodyPr>
          <a:lstStyle/>
          <a:p>
            <a:r>
              <a:rPr lang="en-US" sz="2200" b="1" dirty="0"/>
              <a:t>Priority data domains</a:t>
            </a:r>
          </a:p>
        </p:txBody>
      </p:sp>
      <p:cxnSp>
        <p:nvCxnSpPr>
          <p:cNvPr id="80" name="Straight Connector 79">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9AEF6F-AB1C-3793-FC9E-9CA3A5967E5D}"/>
              </a:ext>
            </a:extLst>
          </p:cNvPr>
          <p:cNvSpPr>
            <a:spLocks noGrp="1"/>
          </p:cNvSpPr>
          <p:nvPr>
            <p:ph sz="quarter" idx="14"/>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4680683" y="695521"/>
            <a:ext cx="6085091" cy="4698985"/>
          </a:xfrm>
        </p:spPr>
        <p:txBody>
          <a:bodyPr>
            <a:noAutofit/>
          </a:bodyPr>
          <a:lstStyle/>
          <a:p>
            <a:pPr marL="0" indent="0">
              <a:spcBef>
                <a:spcPts val="2500"/>
              </a:spcBef>
              <a:buFont typeface="Arial" panose="020B0604020202020204" pitchFamily="34" charset="0"/>
              <a:buNone/>
            </a:pPr>
            <a:r>
              <a:rPr lang="en-GB" sz="1600" b="1" dirty="0"/>
              <a:t>Customer</a:t>
            </a:r>
          </a:p>
          <a:p>
            <a:pPr marL="0" lvl="1" indent="0">
              <a:buFont typeface="Arial" panose="020B0604020202020204" pitchFamily="34" charset="0"/>
              <a:buNone/>
            </a:pPr>
            <a:r>
              <a:rPr lang="en-GB" sz="1600" dirty="0"/>
              <a:t>Identity (Customer_ID), Consent (Consent_Status and Dates), Contact Details (Email, Phone Number, Address), Country, Nationality, Postcode, Dates (Created, Last updated, Contact Date), Income, Segment.</a:t>
            </a:r>
          </a:p>
          <a:p>
            <a:pPr marL="0" indent="0">
              <a:spcBef>
                <a:spcPts val="2500"/>
              </a:spcBef>
              <a:buFont typeface="Arial" panose="020B0604020202020204" pitchFamily="34" charset="0"/>
              <a:buNone/>
            </a:pPr>
            <a:r>
              <a:rPr lang="en-GB" sz="1600" b="1" dirty="0"/>
              <a:t>Product</a:t>
            </a:r>
          </a:p>
          <a:p>
            <a:pPr marL="0" lvl="1" indent="0">
              <a:buFont typeface="Arial" panose="020B0604020202020204" pitchFamily="34" charset="0"/>
              <a:buNone/>
            </a:pPr>
            <a:r>
              <a:rPr lang="en-GB" sz="1600" dirty="0"/>
              <a:t>SKU, Pricing (Product Price), Attributes (Category, Size, Colour, Supplier, Inventory Level), Supplier ID.</a:t>
            </a:r>
          </a:p>
          <a:p>
            <a:pPr marL="0" indent="0">
              <a:spcBef>
                <a:spcPts val="2500"/>
              </a:spcBef>
              <a:buFont typeface="Arial" panose="020B0604020202020204" pitchFamily="34" charset="0"/>
              <a:buNone/>
            </a:pPr>
            <a:r>
              <a:rPr lang="en-GB" sz="1600" b="1" dirty="0"/>
              <a:t>Sales</a:t>
            </a:r>
          </a:p>
          <a:p>
            <a:pPr marL="0" lvl="1" indent="0">
              <a:buFont typeface="Arial" panose="020B0604020202020204" pitchFamily="34" charset="0"/>
              <a:buNone/>
            </a:pPr>
            <a:r>
              <a:rPr lang="en-GB" sz="1600" dirty="0"/>
              <a:t>Transactions (Transaction_ID, Amounts), Discounts (Discount Code), Channels and Revenue Recognition Date.​</a:t>
            </a:r>
          </a:p>
          <a:p>
            <a:pPr marL="0" lvl="1" indent="0">
              <a:buFont typeface="Arial" panose="020B0604020202020204" pitchFamily="34" charset="0"/>
              <a:buNone/>
            </a:pPr>
            <a:endParaRPr lang="en-GB" sz="1600" dirty="0"/>
          </a:p>
          <a:p>
            <a:pPr marL="0" lvl="1" indent="0">
              <a:buFont typeface="Arial" panose="020B0604020202020204" pitchFamily="34" charset="0"/>
              <a:buNone/>
            </a:pPr>
            <a:r>
              <a:rPr lang="en-GB" sz="1600" dirty="0"/>
              <a:t>Critical data elements (CDEs) within these domains are governed through defined data quality rules, ownership, metadata standards, supported by data dictionaries, business glossaries and Master Data Management.</a:t>
            </a:r>
          </a:p>
        </p:txBody>
      </p:sp>
      <p:sp>
        <p:nvSpPr>
          <p:cNvPr id="82"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412084921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5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holding hands&#10;&#10;Description automatically generated">
            <a:extLst>
              <a:ext uri="{FF2B5EF4-FFF2-40B4-BE49-F238E27FC236}">
                <a16:creationId xmlns:a16="http://schemas.microsoft.com/office/drawing/2014/main" id="{6E8E036B-2F84-5D4B-AD03-4F7031D10F03}"/>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r="-1" b="15728"/>
          <a:stretch>
            <a:fillRect/>
          </a:stretch>
        </p:blipFill>
        <p:spPr>
          <a:xfrm>
            <a:off x="305" y="10"/>
            <a:ext cx="12191695" cy="6857990"/>
          </a:xfrm>
          <a:prstGeom prst="rect">
            <a:avLst/>
          </a:prstGeom>
        </p:spPr>
      </p:pic>
      <p:sp>
        <p:nvSpPr>
          <p:cNvPr id="8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84" name="Rectangle 5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9D7F183-C6D7-D830-5D71-6F08ED4AC6CE}"/>
              </a:ext>
            </a:extLst>
          </p:cNvPr>
          <p:cNvSpPr>
            <a:spLocks noGrp="1"/>
          </p:cNvSpPr>
          <p:nvPr>
            <p:ph type="title"/>
          </p:nvPr>
        </p:nvSpPr>
        <p:spPr>
          <a:xfrm>
            <a:off x="1445542" y="1193799"/>
            <a:ext cx="3193050" cy="4699000"/>
          </a:xfrm>
        </p:spPr>
        <p:txBody>
          <a:bodyPr anchor="ctr">
            <a:normAutofit/>
          </a:bodyPr>
          <a:lstStyle/>
          <a:p>
            <a:r>
              <a:rPr lang="en-GB" sz="2200" b="1" dirty="0"/>
              <a:t>What good data looks like</a:t>
            </a:r>
          </a:p>
        </p:txBody>
      </p:sp>
      <p:cxnSp>
        <p:nvCxnSpPr>
          <p:cNvPr id="85" name="Straight Connector 6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86"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graphicFrame>
        <p:nvGraphicFramePr>
          <p:cNvPr id="5" name="Content Placeholder 4" descr="Basic Timeline">
            <a:extLst>
              <a:ext uri="{FF2B5EF4-FFF2-40B4-BE49-F238E27FC236}">
                <a16:creationId xmlns:a16="http://schemas.microsoft.com/office/drawing/2014/main" id="{1576CDD6-CCA1-26DA-DE39-BFC3718B6CDD}"/>
              </a:ext>
            </a:extLst>
          </p:cNvPr>
          <p:cNvGraphicFramePr>
            <a:graphicFrameLocks noGrp="1"/>
          </p:cNvGraphicFramePr>
          <p:nvPr>
            <p:ph idx="1"/>
            <p:extLst>
              <p:ext uri="{D42A27DB-BD31-4B8C-83A1-F6EECF244321}">
                <p14:modId xmlns:p14="http://schemas.microsoft.com/office/powerpoint/2010/main" val="3126362241"/>
              </p:ext>
              <p:ext uri="{E7BDC344-281C-4309-B0C6-D0EE65EED2A8}">
                <p202:designPr xmlns:p202="http://schemas.microsoft.com/office/powerpoint/2020/02/main">
                  <p202:designTagLst>
                    <p202:designTag name="ARCH:1:CLS" val="SmartArt"/>
                    <p202:designTag name="ARCH:1:VSVAR" val="Timeline"/>
                  </p202:designTagLst>
                </p202:designPr>
              </p:ext>
            </p:extLst>
          </p:nvPr>
        </p:nvGraphicFramePr>
        <p:xfrm>
          <a:off x="4622887" y="312320"/>
          <a:ext cx="7376382" cy="5351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857445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group of people looking at papers&#10;&#10;Description automatically generated">
            <a:extLst>
              <a:ext uri="{FF2B5EF4-FFF2-40B4-BE49-F238E27FC236}">
                <a16:creationId xmlns:a16="http://schemas.microsoft.com/office/drawing/2014/main" id="{0CB50E7B-EE09-E341-9A23-FED066557198}"/>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r="-1" b="15728"/>
          <a:stretch>
            <a:fillRect/>
          </a:stretch>
        </p:blipFill>
        <p:spPr>
          <a:xfrm>
            <a:off x="305" y="10"/>
            <a:ext cx="12191695" cy="6857990"/>
          </a:xfrm>
          <a:prstGeom prst="rect">
            <a:avLst/>
          </a:prstGeom>
          <a:noFill/>
        </p:spPr>
      </p:pic>
      <p:sp>
        <p:nvSpPr>
          <p:cNvPr id="39"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1"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3" name="Rectangle 42">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4D4C6D1-E646-71E7-B4DF-AFD3C436191E}"/>
              </a:ext>
            </a:extLst>
          </p:cNvPr>
          <p:cNvSpPr>
            <a:spLocks noGrp="1"/>
          </p:cNvSpPr>
          <p:nvPr>
            <p:ph type="title"/>
          </p:nvPr>
        </p:nvSpPr>
        <p:spPr>
          <a:xfrm>
            <a:off x="1136880" y="1193799"/>
            <a:ext cx="4054068" cy="4699000"/>
          </a:xfrm>
        </p:spPr>
        <p:txBody>
          <a:bodyPr anchor="ctr">
            <a:normAutofit/>
          </a:bodyPr>
          <a:lstStyle/>
          <a:p>
            <a:r>
              <a:rPr lang="en-US" sz="2200" b="1" dirty="0"/>
              <a:t>DATA QUALITY OPERATING MODEL</a:t>
            </a:r>
            <a:endParaRPr lang="en-GB" sz="2200" b="1" dirty="0"/>
          </a:p>
        </p:txBody>
      </p:sp>
      <p:cxnSp>
        <p:nvCxnSpPr>
          <p:cNvPr id="45" name="Straight Connector 44">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9E6044-590D-4B1C-0E76-37C65725B8F3}"/>
              </a:ext>
            </a:extLst>
          </p:cNvPr>
          <p:cNvSpPr>
            <a:spLocks noGrp="1"/>
          </p:cNvSpPr>
          <p:nvPr>
            <p:ph idx="1"/>
          </p:nvPr>
        </p:nvSpPr>
        <p:spPr>
          <a:xfrm>
            <a:off x="4654296" y="1079500"/>
            <a:ext cx="7215058" cy="4699000"/>
          </a:xfrm>
        </p:spPr>
        <p:txBody>
          <a:bodyPr anchor="ctr">
            <a:noAutofit/>
          </a:bodyPr>
          <a:lstStyle/>
          <a:p>
            <a:pPr marL="0" indent="0" rtl="0" eaLnBrk="1" fontAlgn="ctr" latinLnBrk="0" hangingPunct="1">
              <a:lnSpc>
                <a:spcPct val="110000"/>
              </a:lnSpc>
              <a:spcBef>
                <a:spcPts val="0"/>
              </a:spcBef>
              <a:spcAft>
                <a:spcPts val="600"/>
              </a:spcAft>
              <a:buNone/>
            </a:pPr>
            <a:r>
              <a:rPr lang="en-GB" sz="1200" dirty="0"/>
              <a:t> </a:t>
            </a:r>
            <a:r>
              <a:rPr lang="en-GB" sz="1200" b="1" i="0" u="none" strike="noStrike" kern="1200" spc="0" dirty="0">
                <a:effectLst/>
                <a:latin typeface="Neue Haas Grotesk Text Pro" panose="020B0504020202020204" pitchFamily="34" charset="77"/>
              </a:rPr>
              <a:t>Data Owners (Accountable)</a:t>
            </a:r>
            <a:endParaRPr lang="en-GB" sz="1200" b="0" i="0" u="none" strike="noStrike" dirty="0">
              <a:effectLst/>
              <a:latin typeface="Arial" panose="020B0604020202020204" pitchFamily="34" charset="0"/>
            </a:endParaRPr>
          </a:p>
          <a:p>
            <a:pPr marL="0" indent="0" rtl="0" eaLnBrk="1" fontAlgn="ctr" latinLnBrk="0" hangingPunct="1">
              <a:lnSpc>
                <a:spcPct val="110000"/>
              </a:lnSpc>
              <a:spcBef>
                <a:spcPts val="0"/>
              </a:spcBef>
              <a:spcAft>
                <a:spcPts val="600"/>
              </a:spcAft>
              <a:buNone/>
            </a:pPr>
            <a:r>
              <a:rPr lang="en-GB" sz="1200" b="0" i="0" u="none" strike="noStrike" kern="1200" spc="0" dirty="0">
                <a:effectLst/>
                <a:latin typeface="Neue Haas Grotesk Text Pro" panose="020B0504020202020204" pitchFamily="34" charset="77"/>
              </a:rPr>
              <a:t>Accountable for data quality outcomes within their assigned domain (Customer, Product, Sales), including the definition, quality, and business value of data. Data Owners at ETR ensure data is used consistently across systems (Salesforce, Oracle ERP, Shopify and Snowflake) in alignment with the enterprise data strategy and business objectives.</a:t>
            </a:r>
            <a:endParaRPr lang="en-GB" sz="1200" b="0" i="0" u="none" strike="noStrike" dirty="0">
              <a:effectLst/>
              <a:latin typeface="Arial" panose="020B0604020202020204" pitchFamily="34" charset="0"/>
            </a:endParaRPr>
          </a:p>
          <a:p>
            <a:pPr marL="0" indent="0" rtl="0" eaLnBrk="1" fontAlgn="ctr" latinLnBrk="0" hangingPunct="1">
              <a:lnSpc>
                <a:spcPct val="110000"/>
              </a:lnSpc>
              <a:spcBef>
                <a:spcPts val="0"/>
              </a:spcBef>
              <a:spcAft>
                <a:spcPts val="600"/>
              </a:spcAft>
              <a:buNone/>
            </a:pPr>
            <a:r>
              <a:rPr lang="en-GB" sz="1200" b="1" i="0" u="none" strike="noStrike" kern="1200" spc="0" dirty="0">
                <a:effectLst/>
                <a:latin typeface="Neue Haas Grotesk Text Pro" panose="020B0504020202020204" pitchFamily="34" charset="77"/>
              </a:rPr>
              <a:t>Data Stewards (Responsible)</a:t>
            </a:r>
            <a:endParaRPr lang="en-GB" sz="1200" b="0" i="0" u="none" strike="noStrike" dirty="0">
              <a:effectLst/>
              <a:latin typeface="Arial" panose="020B0604020202020204" pitchFamily="34" charset="0"/>
            </a:endParaRPr>
          </a:p>
          <a:p>
            <a:pPr marL="0" indent="0" rtl="0" eaLnBrk="1" fontAlgn="ctr" latinLnBrk="0" hangingPunct="1">
              <a:lnSpc>
                <a:spcPct val="110000"/>
              </a:lnSpc>
              <a:spcBef>
                <a:spcPts val="0"/>
              </a:spcBef>
              <a:spcAft>
                <a:spcPts val="600"/>
              </a:spcAft>
              <a:buNone/>
            </a:pPr>
            <a:r>
              <a:rPr lang="en-GB" sz="1200" b="0" i="0" u="none" strike="noStrike" kern="1200" spc="0" dirty="0">
                <a:effectLst/>
                <a:latin typeface="Neue Haas Grotesk Text Pro" panose="020B0504020202020204" pitchFamily="34" charset="77"/>
              </a:rPr>
              <a:t>Responsible for the day-to-day management of data quality within their assigned domain (Customer, Product, or Sales), including maintaining data definitions, monitoring  data quality issues, coordinating remediation, and ensuring data is used consistently in line with ETR’s data policies, standards and overall data strategy.</a:t>
            </a:r>
            <a:endParaRPr lang="en-GB" sz="1200" b="0" i="0" u="none" strike="noStrike" dirty="0">
              <a:effectLst/>
              <a:latin typeface="Arial" panose="020B0604020202020204" pitchFamily="34" charset="0"/>
            </a:endParaRPr>
          </a:p>
          <a:p>
            <a:pPr marL="0" indent="0" rtl="0" eaLnBrk="1" fontAlgn="ctr" latinLnBrk="0" hangingPunct="1">
              <a:lnSpc>
                <a:spcPct val="110000"/>
              </a:lnSpc>
              <a:spcBef>
                <a:spcPts val="0"/>
              </a:spcBef>
              <a:spcAft>
                <a:spcPts val="600"/>
              </a:spcAft>
              <a:buNone/>
            </a:pPr>
            <a:r>
              <a:rPr lang="en-GB" sz="1200" b="1" i="0" u="none" strike="noStrike" kern="1200" spc="0" dirty="0">
                <a:effectLst/>
                <a:latin typeface="Neue Haas Grotesk Text Pro" panose="020B0504020202020204" pitchFamily="34" charset="77"/>
              </a:rPr>
              <a:t>Central Data Team (Enablement &amp; Execution)</a:t>
            </a:r>
            <a:endParaRPr lang="en-GB" sz="1200" b="0" i="0" u="none" strike="noStrike" dirty="0">
              <a:effectLst/>
              <a:latin typeface="Arial" panose="020B0604020202020204" pitchFamily="34" charset="0"/>
            </a:endParaRPr>
          </a:p>
          <a:p>
            <a:pPr marL="0" indent="0" rtl="0" eaLnBrk="1" fontAlgn="ctr" latinLnBrk="0" hangingPunct="1">
              <a:lnSpc>
                <a:spcPct val="110000"/>
              </a:lnSpc>
              <a:spcBef>
                <a:spcPts val="0"/>
              </a:spcBef>
              <a:spcAft>
                <a:spcPts val="600"/>
              </a:spcAft>
              <a:buNone/>
            </a:pPr>
            <a:r>
              <a:rPr lang="en-GB" sz="1200" b="0" i="0" u="none" strike="noStrike" kern="1200" spc="0" dirty="0">
                <a:effectLst/>
                <a:latin typeface="Neue Haas Grotesk Text Pro" panose="020B0504020202020204" pitchFamily="34" charset="77"/>
              </a:rPr>
              <a:t>Provide enterprise data platforms, tools, standards, and automation to support data quality, governance, metadata management and analytics. The Central Data team builds and operates the data platform through use of AWS and Snowflake, implements automated data quality checks and monitoring, maintains metadata, lineage, and Master Data Management (MDM) tooling, and provides evidence to support root cause analysis. </a:t>
            </a:r>
            <a:endParaRPr lang="en-GB" sz="1200" b="0" i="0" u="none" strike="noStrike" dirty="0">
              <a:effectLst/>
              <a:latin typeface="Arial" panose="020B0604020202020204" pitchFamily="34" charset="0"/>
            </a:endParaRPr>
          </a:p>
          <a:p>
            <a:pPr marL="0" indent="0" rtl="0" eaLnBrk="1" fontAlgn="ctr" latinLnBrk="0" hangingPunct="1">
              <a:lnSpc>
                <a:spcPct val="110000"/>
              </a:lnSpc>
              <a:spcBef>
                <a:spcPts val="0"/>
              </a:spcBef>
              <a:spcAft>
                <a:spcPts val="600"/>
              </a:spcAft>
              <a:buNone/>
            </a:pPr>
            <a:r>
              <a:rPr lang="en-GB" sz="1200" b="1" i="0" u="none" strike="noStrike" kern="1200" spc="0" dirty="0">
                <a:effectLst/>
                <a:latin typeface="Neue Haas Grotesk Text Pro" panose="020B0504020202020204" pitchFamily="34" charset="77"/>
              </a:rPr>
              <a:t>Data Privacy Officer (Oversight &amp; Assurance)</a:t>
            </a:r>
            <a:endParaRPr lang="en-GB" sz="1200" b="0" i="0" u="none" strike="noStrike" dirty="0">
              <a:effectLst/>
              <a:latin typeface="Arial" panose="020B0604020202020204" pitchFamily="34" charset="0"/>
            </a:endParaRPr>
          </a:p>
          <a:p>
            <a:pPr marL="0" indent="0" rtl="0" eaLnBrk="1" fontAlgn="ctr" latinLnBrk="0" hangingPunct="1">
              <a:lnSpc>
                <a:spcPct val="110000"/>
              </a:lnSpc>
              <a:spcBef>
                <a:spcPts val="0"/>
              </a:spcBef>
              <a:spcAft>
                <a:spcPts val="600"/>
              </a:spcAft>
              <a:buNone/>
            </a:pPr>
            <a:r>
              <a:rPr lang="en-GB" sz="1200" b="0" i="0" u="none" strike="noStrike" kern="1200" spc="0" dirty="0">
                <a:effectLst/>
                <a:latin typeface="Neue Haas Grotesk Text Pro" panose="020B0504020202020204" pitchFamily="34" charset="77"/>
              </a:rPr>
              <a:t>Ensures data quality controls align with privacy and regulatory regulations (e.g. CCPA), oversees consent management, data retention and lawful use of data and provides independent assurance. The DPO supports escalations of privacy risks, oversees regular audits, trains employees on data privacy and security policies, and ensures data is collected, processed, stored and shared in a securely and transparently across ETR.</a:t>
            </a:r>
            <a:endParaRPr lang="en-GB" sz="1200" b="0" i="0" u="none" strike="noStrike" dirty="0">
              <a:effectLst/>
              <a:latin typeface="Arial" panose="020B0604020202020204" pitchFamily="34" charset="0"/>
            </a:endParaRPr>
          </a:p>
        </p:txBody>
      </p:sp>
      <p:sp>
        <p:nvSpPr>
          <p:cNvPr id="47"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27317233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lage of people working on a computer&#10;&#10;Description automatically generated">
            <a:extLst>
              <a:ext uri="{FF2B5EF4-FFF2-40B4-BE49-F238E27FC236}">
                <a16:creationId xmlns:a16="http://schemas.microsoft.com/office/drawing/2014/main" id="{C8B2A1AB-DD27-F54A-A3BA-F21021BCC4FD}"/>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249" r="-1" b="14479"/>
          <a:stretch>
            <a:fillRect/>
          </a:stretch>
        </p:blipFill>
        <p:spPr>
          <a:xfrm>
            <a:off x="0" y="10"/>
            <a:ext cx="12191695" cy="6857990"/>
          </a:xfrm>
          <a:prstGeom prst="rect">
            <a:avLst/>
          </a:prstGeom>
        </p:spPr>
      </p:pic>
      <p:sp>
        <p:nvSpPr>
          <p:cNvPr id="4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7" name="Rectangle 4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4D4C6D1-E646-71E7-B4DF-AFD3C436191E}"/>
              </a:ext>
            </a:extLst>
          </p:cNvPr>
          <p:cNvSpPr>
            <a:spLocks noGrp="1"/>
          </p:cNvSpPr>
          <p:nvPr>
            <p:ph type="title"/>
          </p:nvPr>
        </p:nvSpPr>
        <p:spPr>
          <a:xfrm>
            <a:off x="1130271" y="1193800"/>
            <a:ext cx="3193050" cy="4699000"/>
          </a:xfrm>
        </p:spPr>
        <p:txBody>
          <a:bodyPr anchor="ctr">
            <a:normAutofit/>
          </a:bodyPr>
          <a:lstStyle/>
          <a:p>
            <a:r>
              <a:rPr lang="en-GB" sz="2200" b="1" dirty="0"/>
              <a:t>dATA QUALITY ACROSS LIFECYCLE</a:t>
            </a:r>
          </a:p>
        </p:txBody>
      </p:sp>
      <p:cxnSp>
        <p:nvCxnSpPr>
          <p:cNvPr id="49" name="Straight Connector 4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9E6044-590D-4B1C-0E76-37C65725B8F3}"/>
              </a:ext>
            </a:extLst>
          </p:cNvPr>
          <p:cNvSpPr>
            <a:spLocks noGrp="1"/>
          </p:cNvSpPr>
          <p:nvPr>
            <p:ph idx="1"/>
          </p:nvPr>
        </p:nvSpPr>
        <p:spPr>
          <a:xfrm>
            <a:off x="4653991" y="1096612"/>
            <a:ext cx="6085091" cy="4699000"/>
          </a:xfrm>
        </p:spPr>
        <p:txBody>
          <a:bodyPr anchor="ctr">
            <a:normAutofit/>
          </a:bodyPr>
          <a:lstStyle/>
          <a:p>
            <a:pPr marL="0" indent="0">
              <a:lnSpc>
                <a:spcPct val="110000"/>
              </a:lnSpc>
              <a:buNone/>
            </a:pPr>
            <a:r>
              <a:rPr lang="en-GB" sz="1200" b="1" dirty="0"/>
              <a:t>Plan</a:t>
            </a:r>
            <a:r>
              <a:rPr lang="en-GB" sz="1200" dirty="0"/>
              <a:t>– Define critical data elements (CDEs) for Customer, Product and Sales data; agree business definitions and quality rules (for example: “SKU price must be &gt;0”); assign Data Owners and Data Stewards; define escalation paths; and determine which data quality dimensions apply to each CDE; including rules and thresholds. This stage ensures unnecessary data collection is minimised, and appropriate validation rules are designed for the systems where data is held (Salesforce, Oracle ERP, Shopify and Excel). The data dictionary and business glossary are defined and agreed at this stage.</a:t>
            </a:r>
          </a:p>
          <a:p>
            <a:pPr marL="0" indent="0">
              <a:lnSpc>
                <a:spcPct val="110000"/>
              </a:lnSpc>
              <a:buNone/>
            </a:pPr>
            <a:r>
              <a:rPr lang="en-GB" sz="1200" b="1" dirty="0"/>
              <a:t>Collect/Ingest </a:t>
            </a:r>
            <a:r>
              <a:rPr lang="en-GB" sz="1200" dirty="0"/>
              <a:t>– Apply validation rules at data entry within source systems (Salesforce, Oracle ERP, Shopify and Excel); enforce mandatory fields for Critical Data Elements (CDEs) such as consent status, SKU and pricing; and integrate data through standardised ingestion pipelines into AWS and Snowflake. At this stage, the data quality dimensions of validity, completeness, and accuracy are prioritised and enforced at the point of entry, as they form the foundation for all downstream data processing governance and analytics.</a:t>
            </a:r>
          </a:p>
          <a:p>
            <a:pPr marL="0" indent="0">
              <a:lnSpc>
                <a:spcPct val="110000"/>
              </a:lnSpc>
              <a:buNone/>
            </a:pPr>
            <a:r>
              <a:rPr lang="en-GB" sz="1200" b="1" dirty="0"/>
              <a:t>Prepare/Store </a:t>
            </a:r>
            <a:r>
              <a:rPr lang="en-GB" sz="1200" dirty="0"/>
              <a:t>– Data cleansing and standardisation are applied during transformation with deduplication prioritised through Master Data Management (MDM) to create a single, trust golden source of truth.  Data is securely stored in alignment with privacy, retention and regulatory requirements, including anonymisation or masking of personal data where appropriate. Metadata capture, lineage and alignment with business glossary are embedded to improve transparency and understanding of data meaning across the organisation. At this stage, the data quality dimensions of consistency and uniqueness are enforced, as they are critical for standardisation and the effective operation of MDM.</a:t>
            </a:r>
          </a:p>
        </p:txBody>
      </p:sp>
      <p:sp>
        <p:nvSpPr>
          <p:cNvPr id="5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56230124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4E8404-3C2C-6232-E49B-208C96F7862E}"/>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lage of people working on a computer&#10;&#10;Description automatically generated">
            <a:extLst>
              <a:ext uri="{FF2B5EF4-FFF2-40B4-BE49-F238E27FC236}">
                <a16:creationId xmlns:a16="http://schemas.microsoft.com/office/drawing/2014/main" id="{744799CF-5967-C241-9AF7-582F4D4727B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249" r="-1" b="14479"/>
          <a:stretch>
            <a:fillRect/>
          </a:stretch>
        </p:blipFill>
        <p:spPr>
          <a:xfrm>
            <a:off x="305" y="10"/>
            <a:ext cx="12191713" cy="6858000"/>
          </a:xfrm>
          <a:prstGeom prst="rect">
            <a:avLst/>
          </a:prstGeom>
        </p:spPr>
      </p:pic>
      <p:sp>
        <p:nvSpPr>
          <p:cNvPr id="4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7" name="Rectangle 4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D999D369-427F-627A-EF00-77F9C426BFB8}"/>
              </a:ext>
            </a:extLst>
          </p:cNvPr>
          <p:cNvSpPr>
            <a:spLocks noGrp="1"/>
          </p:cNvSpPr>
          <p:nvPr>
            <p:ph type="title"/>
          </p:nvPr>
        </p:nvSpPr>
        <p:spPr>
          <a:xfrm>
            <a:off x="1130271" y="1193800"/>
            <a:ext cx="3193050" cy="4699000"/>
          </a:xfrm>
        </p:spPr>
        <p:txBody>
          <a:bodyPr anchor="ctr">
            <a:normAutofit/>
          </a:bodyPr>
          <a:lstStyle/>
          <a:p>
            <a:r>
              <a:rPr lang="en-GB" sz="2200" b="1" dirty="0"/>
              <a:t>dATA QUALITY ACROSS LIFECYCLE</a:t>
            </a:r>
          </a:p>
        </p:txBody>
      </p:sp>
      <p:cxnSp>
        <p:nvCxnSpPr>
          <p:cNvPr id="49" name="Straight Connector 4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74CA61-D348-8433-04FF-6E3E14B7DB70}"/>
              </a:ext>
            </a:extLst>
          </p:cNvPr>
          <p:cNvSpPr>
            <a:spLocks noGrp="1"/>
          </p:cNvSpPr>
          <p:nvPr>
            <p:ph idx="1"/>
          </p:nvPr>
        </p:nvSpPr>
        <p:spPr>
          <a:xfrm>
            <a:off x="4680683" y="1096612"/>
            <a:ext cx="6085091" cy="4699000"/>
          </a:xfrm>
        </p:spPr>
        <p:txBody>
          <a:bodyPr anchor="ctr">
            <a:normAutofit/>
          </a:bodyPr>
          <a:lstStyle/>
          <a:p>
            <a:pPr marL="0" indent="0">
              <a:lnSpc>
                <a:spcPct val="110000"/>
              </a:lnSpc>
              <a:buNone/>
            </a:pPr>
            <a:r>
              <a:rPr lang="en-GB" sz="1200" b="1" dirty="0"/>
              <a:t>Use/Process</a:t>
            </a:r>
            <a:r>
              <a:rPr lang="en-GB" sz="1200" dirty="0"/>
              <a:t>– Here, data quality is measured and monitored.  Automated data profiling and quality checks are performed within AWS and Snowflake, supported by dashboards that show trends, domain level performance, and business impact.  Data quality baselines are established by domain and dimension, with visibility of progress provided to Data Stewards and Data Owners.  At this stage, all six data quality dimensions are measured and monitored through standardised scorecards and continuous quality monitoring to support decision making.</a:t>
            </a:r>
          </a:p>
          <a:p>
            <a:pPr marL="0" indent="0">
              <a:lnSpc>
                <a:spcPct val="110000"/>
              </a:lnSpc>
              <a:buNone/>
            </a:pPr>
            <a:r>
              <a:rPr lang="en-GB" sz="1200" b="1" dirty="0"/>
              <a:t>Share/Publish</a:t>
            </a:r>
            <a:r>
              <a:rPr lang="en-GB" sz="1200" dirty="0"/>
              <a:t>– Certified, trusted datasets are produced and made available for reporting, analytics and forecasting. Consistent business definitions across dashboards, enabling reliable AI-driven personalisation and dynamic pricing. Access controls and consent aware data sharing are enforced, with anonymisation applied where required. Downstream usage is monitored to identify recurring data quality errors. At this stage, the data quality dimensions of consistency, timeliness and accuracy are prioritised to ensure data consumers can rely on reliable published data.</a:t>
            </a:r>
          </a:p>
          <a:p>
            <a:pPr marL="0" indent="0">
              <a:lnSpc>
                <a:spcPct val="110000"/>
              </a:lnSpc>
              <a:buNone/>
            </a:pPr>
            <a:r>
              <a:rPr lang="en-GB" sz="1200" b="1" dirty="0"/>
              <a:t>Archive/Destroy</a:t>
            </a:r>
            <a:r>
              <a:rPr lang="en-GB" sz="1200" dirty="0"/>
              <a:t>– Retention rules are applied in line with regulatory requirements (e.g. CCPA), respecting data subjects rights such as the right of access and the right to be forgotten. Historical data is archived where required  for reporting or audit purposes, while data that has exceeded its retention period is securely and permanently deleted. Audit trails are maintained to demonstrate compliance and reduce the risk of regulatory penalties, legal action and reputational damage. At this stage, validity is the priority, ensuring data is retained, archived or destroyed only where there is a lawful basis to do so.</a:t>
            </a:r>
          </a:p>
        </p:txBody>
      </p:sp>
      <p:sp>
        <p:nvSpPr>
          <p:cNvPr id="5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2787565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clapping&#10;&#10;Description automatically generated">
            <a:extLst>
              <a:ext uri="{FF2B5EF4-FFF2-40B4-BE49-F238E27FC236}">
                <a16:creationId xmlns:a16="http://schemas.microsoft.com/office/drawing/2014/main" id="{C3A3D2A8-9A59-6744-9FA9-965313DD0D70}"/>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r="-1" b="15728"/>
          <a:stretch>
            <a:fillRect/>
          </a:stretch>
        </p:blipFill>
        <p:spPr>
          <a:xfrm>
            <a:off x="305" y="10"/>
            <a:ext cx="12191695" cy="6857990"/>
          </a:xfrm>
          <a:prstGeom prst="rect">
            <a:avLst/>
          </a:prstGeom>
        </p:spPr>
      </p:pic>
      <p:sp>
        <p:nvSpPr>
          <p:cNvPr id="13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36" name="Rectangle 13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TextBox 6">
            <a:extLst>
              <a:ext uri="{FF2B5EF4-FFF2-40B4-BE49-F238E27FC236}">
                <a16:creationId xmlns:a16="http://schemas.microsoft.com/office/drawing/2014/main" id="{1ECADA96-1759-A090-A8D6-3C89AA5C582B}"/>
              </a:ext>
            </a:extLst>
          </p:cNvPr>
          <p:cNvSpPr txBox="1"/>
          <p:nvPr/>
        </p:nvSpPr>
        <p:spPr>
          <a:xfrm>
            <a:off x="1709724" y="1193800"/>
            <a:ext cx="3193050" cy="46990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200" b="1" cap="all" dirty="0">
                <a:latin typeface="+mj-lt"/>
                <a:ea typeface="+mj-ea"/>
                <a:cs typeface="+mj-cs"/>
              </a:rPr>
              <a:t>WHY DATA MATTERS</a:t>
            </a:r>
          </a:p>
        </p:txBody>
      </p:sp>
      <p:cxnSp>
        <p:nvCxnSpPr>
          <p:cNvPr id="138" name="Straight Connector 13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14A0C6B-6BA6-4AEA-582A-39369C7A9848}"/>
              </a:ext>
            </a:extLst>
          </p:cNvPr>
          <p:cNvSpPr txBox="1"/>
          <p:nvPr/>
        </p:nvSpPr>
        <p:spPr>
          <a:xfrm>
            <a:off x="4654296" y="928914"/>
            <a:ext cx="6085091" cy="4699000"/>
          </a:xfrm>
          <a:prstGeom prst="rect">
            <a:avLst/>
          </a:prstGeom>
        </p:spPr>
        <p:txBody>
          <a:bodyPr vert="horz" lIns="91440" tIns="45720" rIns="91440" bIns="45720" rtlCol="0" anchor="ctr">
            <a:normAutofit/>
          </a:bodyPr>
          <a:lstStyle/>
          <a:p>
            <a:pPr>
              <a:lnSpc>
                <a:spcPct val="120000"/>
              </a:lnSpc>
              <a:spcAft>
                <a:spcPts val="600"/>
              </a:spcAft>
              <a:buClr>
                <a:schemeClr val="accent1"/>
              </a:buClr>
              <a:buSzPct val="100000"/>
            </a:pPr>
            <a:endParaRPr lang="en-US" sz="1600" dirty="0"/>
          </a:p>
          <a:p>
            <a:pPr>
              <a:lnSpc>
                <a:spcPct val="120000"/>
              </a:lnSpc>
              <a:spcAft>
                <a:spcPts val="600"/>
              </a:spcAft>
              <a:buClr>
                <a:schemeClr val="accent1"/>
              </a:buClr>
              <a:buSzPct val="100000"/>
            </a:pPr>
            <a:r>
              <a:rPr lang="en-US" sz="1600" dirty="0"/>
              <a:t>Data quality is not an afterthought – it is a foundational layer of an organization’s data strategy. </a:t>
            </a:r>
          </a:p>
          <a:p>
            <a:pPr>
              <a:lnSpc>
                <a:spcPct val="120000"/>
              </a:lnSpc>
              <a:spcAft>
                <a:spcPts val="600"/>
              </a:spcAft>
              <a:buClr>
                <a:schemeClr val="accent1"/>
              </a:buClr>
              <a:buSzPct val="100000"/>
            </a:pPr>
            <a:r>
              <a:rPr lang="en-US" sz="1600" dirty="0"/>
              <a:t>A strong data quality framework embeds trust at the point of data creation, ensuring data integrity so that data remains accurate, consistent and trustworthy across its lifecycle. </a:t>
            </a:r>
          </a:p>
          <a:p>
            <a:pPr>
              <a:lnSpc>
                <a:spcPct val="120000"/>
              </a:lnSpc>
              <a:spcAft>
                <a:spcPts val="600"/>
              </a:spcAft>
              <a:buClr>
                <a:schemeClr val="accent1"/>
              </a:buClr>
              <a:buSzPct val="100000"/>
            </a:pPr>
            <a:r>
              <a:rPr lang="en-US" sz="1600" dirty="0"/>
              <a:t>When organisations trust their data as a true reflection of reality, they reduce risk, strengthen decision making, minimize costly remediation, and unlock sustainable long term business value.</a:t>
            </a:r>
          </a:p>
          <a:p>
            <a:pPr>
              <a:lnSpc>
                <a:spcPct val="120000"/>
              </a:lnSpc>
              <a:spcAft>
                <a:spcPts val="600"/>
              </a:spcAft>
              <a:buClr>
                <a:schemeClr val="accent1"/>
              </a:buClr>
              <a:buSzPct val="100000"/>
            </a:pPr>
            <a:endParaRPr lang="en-US" sz="1600" dirty="0"/>
          </a:p>
          <a:p>
            <a:pPr>
              <a:lnSpc>
                <a:spcPct val="120000"/>
              </a:lnSpc>
              <a:spcAft>
                <a:spcPts val="600"/>
              </a:spcAft>
              <a:buClr>
                <a:schemeClr val="accent1"/>
              </a:buClr>
              <a:buSzPct val="100000"/>
            </a:pPr>
            <a:r>
              <a:rPr lang="en-US" sz="1600" dirty="0"/>
              <a:t>'Failure to manage data is similar to failure to manage capital. It results in waste and lost opportunity.’</a:t>
            </a:r>
          </a:p>
        </p:txBody>
      </p:sp>
      <p:sp>
        <p:nvSpPr>
          <p:cNvPr id="14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77554403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une">
  <a:themeElements>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 id="{826328CA-5F67-4711-B85D-145ABD90F0C2}" vid="{19057A55-7D5A-4630-9E53-CA5ED6447771}"/>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22598</TotalTime>
  <Words>1340</Words>
  <Application>Microsoft Macintosh PowerPoint</Application>
  <PresentationFormat>Widescreen</PresentationFormat>
  <Paragraphs>55</Paragraphs>
  <Slides>8</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Aptos</vt:lpstr>
      <vt:lpstr>Arial</vt:lpstr>
      <vt:lpstr>Gill Sans MT</vt:lpstr>
      <vt:lpstr>Neue Haas Grotesk Text Pro</vt:lpstr>
      <vt:lpstr>Dune</vt:lpstr>
      <vt:lpstr>Gallery</vt:lpstr>
      <vt:lpstr>Data Quality Framework Created By Jolly Madamedon</vt:lpstr>
      <vt:lpstr>EMBEDDING DATA QUALITY AT THE CORE</vt:lpstr>
      <vt:lpstr>Priority data domains</vt:lpstr>
      <vt:lpstr>What good data looks like</vt:lpstr>
      <vt:lpstr>DATA QUALITY OPERATING MODEL</vt:lpstr>
      <vt:lpstr>dATA QUALITY ACROSS LIFECYCLE</vt:lpstr>
      <vt:lpstr>dATA QUALITY ACROSS LIFECYCLE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Quality Framework Created By Jolly Madamedon</dc:title>
  <dc:creator>Jolly Mogbejuloritshe Madamedon</dc:creator>
  <cp:lastModifiedBy>Jolly Mogbejuloritshe Madamedon</cp:lastModifiedBy>
  <cp:revision>22</cp:revision>
  <dcterms:created xsi:type="dcterms:W3CDTF">2025-12-22T18:15:19Z</dcterms:created>
  <dcterms:modified xsi:type="dcterms:W3CDTF">2026-01-12T23:20:02Z</dcterms:modified>
</cp:coreProperties>
</file>